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Lst>
  <p:notesMasterIdLst>
    <p:notesMasterId r:id="rId38"/>
  </p:notesMasterIdLst>
  <p:sldIdLst>
    <p:sldId id="256" r:id="rId6"/>
    <p:sldId id="269" r:id="rId7"/>
    <p:sldId id="259" r:id="rId8"/>
    <p:sldId id="309" r:id="rId9"/>
    <p:sldId id="267" r:id="rId10"/>
    <p:sldId id="270" r:id="rId11"/>
    <p:sldId id="316" r:id="rId12"/>
    <p:sldId id="318" r:id="rId13"/>
    <p:sldId id="319" r:id="rId14"/>
    <p:sldId id="303" r:id="rId15"/>
    <p:sldId id="258" r:id="rId16"/>
    <p:sldId id="314" r:id="rId17"/>
    <p:sldId id="317" r:id="rId18"/>
    <p:sldId id="291" r:id="rId19"/>
    <p:sldId id="320" r:id="rId20"/>
    <p:sldId id="312" r:id="rId21"/>
    <p:sldId id="261" r:id="rId22"/>
    <p:sldId id="276" r:id="rId23"/>
    <p:sldId id="264" r:id="rId24"/>
    <p:sldId id="262" r:id="rId25"/>
    <p:sldId id="263" r:id="rId26"/>
    <p:sldId id="266" r:id="rId27"/>
    <p:sldId id="302" r:id="rId28"/>
    <p:sldId id="311" r:id="rId29"/>
    <p:sldId id="277" r:id="rId30"/>
    <p:sldId id="278" r:id="rId31"/>
    <p:sldId id="313" r:id="rId32"/>
    <p:sldId id="304" r:id="rId33"/>
    <p:sldId id="305" r:id="rId34"/>
    <p:sldId id="1606" r:id="rId35"/>
    <p:sldId id="308" r:id="rId36"/>
    <p:sldId id="306"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vavzZOnAc2mwk60Lk2uUqQ==" hashData="Y7+z+SagS05KWyA66DVxG+IMOcP1EfPoDSOeAkkH/GIqEJtFuho1uu5Z9rbXhvAUP6NdvCfawr4jQ/13iqkAEw=="/>
  <p:extLst>
    <p:ext uri="{521415D9-36F7-43E2-AB2F-B90AF26B5E84}">
      <p14:sectionLst xmlns:p14="http://schemas.microsoft.com/office/powerpoint/2010/main">
        <p14:section name="Introduction" id="{EFFE3E3C-BA52-4764-A324-A6E4E5199D80}">
          <p14:sldIdLst>
            <p14:sldId id="256"/>
          </p14:sldIdLst>
        </p14:section>
        <p14:section name="Overview &amp; learning objectives" id="{2AF4E993-76CA-47AF-9ECD-5BB738C138EE}">
          <p14:sldIdLst>
            <p14:sldId id="269"/>
            <p14:sldId id="259"/>
            <p14:sldId id="309"/>
          </p14:sldIdLst>
        </p14:section>
        <p14:section name="Part I" id="{AAC44846-4E9E-481D-AD2E-FDCE4F0F1F1E}">
          <p14:sldIdLst>
            <p14:sldId id="267"/>
            <p14:sldId id="270"/>
            <p14:sldId id="316"/>
            <p14:sldId id="318"/>
            <p14:sldId id="319"/>
            <p14:sldId id="303"/>
          </p14:sldIdLst>
        </p14:section>
        <p14:section name="Part II" id="{197C6707-7918-4D3D-96B3-43AB5EA18B73}">
          <p14:sldIdLst>
            <p14:sldId id="258"/>
            <p14:sldId id="314"/>
            <p14:sldId id="317"/>
            <p14:sldId id="291"/>
            <p14:sldId id="320"/>
            <p14:sldId id="312"/>
            <p14:sldId id="261"/>
            <p14:sldId id="276"/>
            <p14:sldId id="264"/>
            <p14:sldId id="262"/>
            <p14:sldId id="263"/>
            <p14:sldId id="266"/>
            <p14:sldId id="302"/>
          </p14:sldIdLst>
        </p14:section>
        <p14:section name="Part III" id="{B0A1A735-4B46-403B-9E52-388AC7590B76}">
          <p14:sldIdLst>
            <p14:sldId id="311"/>
            <p14:sldId id="277"/>
            <p14:sldId id="278"/>
            <p14:sldId id="313"/>
            <p14:sldId id="304"/>
          </p14:sldIdLst>
        </p14:section>
        <p14:section name="Summary &amp; take home messages" id="{DE3C254E-9459-4E95-8128-8D00A646DF38}">
          <p14:sldIdLst>
            <p14:sldId id="305"/>
          </p14:sldIdLst>
        </p14:section>
        <p14:section name="Further reading &amp; next steps" id="{8733404B-67AE-41D0-A42D-A87AC23D758E}">
          <p14:sldIdLst>
            <p14:sldId id="1606"/>
            <p14:sldId id="308"/>
            <p14:sldId id="306"/>
          </p14:sldIdLst>
        </p14:section>
      </p14:sectionLst>
    </p:ex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AE892F-B871-6E1C-8B62-6FDFE64F74E5}" name="Becue, Léa Marie Aurélie" initials="BA" userId="S::lm.becue_unesco.org#ext#@liveunibo.onmicrosoft.com::71946e23-118e-4891-98e6-3db4d9fae8d2" providerId="AD"/>
  <p188:author id="{0AD1AAC8-AED0-1BBF-31BC-71D3ED83267C}" name="Esmee Kooijman" initials="EK" userId="S::kooijmae@tcd.ie::b899e8fb-b3e5-4e16-a4fd-b1ceffd7514c" providerId="AD"/>
  <p188:author id="{3C6ADACD-30BE-572D-7251-492BBCBD1F40}" name="Tuomenvirta Heikki (FMI)" initials="TH(" userId="S::Heikki.Tuomenvirta@fmi.fi::e9469a28-ebc4-4c8c-9ace-71b7399a4be6" providerId="AD"/>
  <p188:author id="{8BDE91D5-1A70-FE78-FD88-26AB7553B2CF}" name="esmeekooijman@gmail.com" initials="es" userId="S::esmeekooijman_gmail.com#ext#@liveunibo.onmicrosoft.com::b24d9cb8-400c-4fe0-b66a-75e09a4db6d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400"/>
    <a:srgbClr val="00B0F0"/>
    <a:srgbClr val="CADCDF"/>
    <a:srgbClr val="8DC549"/>
    <a:srgbClr val="FAAF4C"/>
    <a:srgbClr val="00A7E2"/>
    <a:srgbClr val="F09400"/>
    <a:srgbClr val="FCDAC2"/>
    <a:srgbClr val="FCCDAE"/>
    <a:srgbClr val="BFEB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592"/>
    <p:restoredTop sz="74848"/>
  </p:normalViewPr>
  <p:slideViewPr>
    <p:cSldViewPr snapToGrid="0">
      <p:cViewPr varScale="1">
        <p:scale>
          <a:sx n="83" d="100"/>
          <a:sy n="83" d="100"/>
        </p:scale>
        <p:origin x="1984" y="192"/>
      </p:cViewPr>
      <p:guideLst>
        <p:guide orient="horz" pos="220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dirty="0"/>
              <a:t>/contact/ </a:t>
            </a:r>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4172325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arenR"/>
            </a:pPr>
            <a:r>
              <a:rPr lang="en-GB" sz="1200" dirty="0">
                <a:solidFill>
                  <a:schemeClr val="bg1"/>
                </a:solidFill>
                <a:latin typeface="Lato"/>
                <a:ea typeface="Lato"/>
                <a:cs typeface="Lato"/>
              </a:rPr>
              <a:t>The climate is changing, and this leads to more weather extremes. </a:t>
            </a:r>
            <a:br>
              <a:rPr lang="en-GB" sz="1200" dirty="0">
                <a:solidFill>
                  <a:schemeClr val="bg1"/>
                </a:solidFill>
                <a:latin typeface="Lato"/>
                <a:ea typeface="Lato"/>
                <a:cs typeface="Lato"/>
              </a:rPr>
            </a:br>
            <a:r>
              <a:rPr lang="en-GB" sz="1200" i="1" dirty="0">
                <a:solidFill>
                  <a:schemeClr val="bg1"/>
                </a:solidFill>
                <a:latin typeface="Lato"/>
                <a:ea typeface="Lato"/>
                <a:cs typeface="Lato"/>
              </a:rPr>
              <a:t>For example, higher temperatures and changes in precipitation.</a:t>
            </a:r>
          </a:p>
          <a:p>
            <a:pPr marL="457200" indent="-457200">
              <a:buFont typeface="+mj-lt"/>
              <a:buAutoNum type="arabicParenR"/>
            </a:pPr>
            <a:endParaRPr lang="en-GB" sz="1200" i="1" dirty="0">
              <a:solidFill>
                <a:schemeClr val="bg1"/>
              </a:solidFill>
              <a:latin typeface="Lato"/>
              <a:ea typeface="Lato"/>
              <a:cs typeface="Lato"/>
            </a:endParaRPr>
          </a:p>
          <a:p>
            <a:pPr marL="457200" indent="-457200">
              <a:buFont typeface="+mj-lt"/>
              <a:buAutoNum type="arabicParenR"/>
            </a:pPr>
            <a:r>
              <a:rPr lang="en-GB" sz="1200" dirty="0">
                <a:solidFill>
                  <a:schemeClr val="bg1"/>
                </a:solidFill>
                <a:latin typeface="Lato"/>
                <a:ea typeface="Lato"/>
                <a:cs typeface="Lato"/>
              </a:rPr>
              <a:t>In the last 50 years, an increase in the number of weather-related disasters have been observed. Flooding is the most frequently reported disaster.</a:t>
            </a:r>
          </a:p>
          <a:p>
            <a:pPr marL="457200" indent="-457200">
              <a:buFont typeface="+mj-lt"/>
              <a:buAutoNum type="arabicParenR"/>
            </a:pPr>
            <a:endParaRPr lang="en-GB" sz="1200" dirty="0">
              <a:solidFill>
                <a:schemeClr val="bg1"/>
              </a:solidFill>
              <a:latin typeface="Lato"/>
              <a:ea typeface="Lato"/>
              <a:cs typeface="Lato"/>
            </a:endParaRPr>
          </a:p>
          <a:p>
            <a:pPr marL="457200" indent="-457200">
              <a:buFont typeface="+mj-lt"/>
              <a:buAutoNum type="arabicParenR"/>
            </a:pPr>
            <a:r>
              <a:rPr lang="en-GB" sz="1200" dirty="0">
                <a:solidFill>
                  <a:schemeClr val="bg1"/>
                </a:solidFill>
                <a:latin typeface="Lato"/>
                <a:ea typeface="Lato"/>
                <a:cs typeface="Lato"/>
              </a:rPr>
              <a:t>There is an increase in economic losses due to weather related disasters. Over the period of 1970-2019, overall losses are $3.6 trillion worth of economic damage. </a:t>
            </a:r>
          </a:p>
          <a:p>
            <a:br>
              <a:rPr lang="en-GB" sz="1200" dirty="0">
                <a:solidFill>
                  <a:schemeClr val="bg1"/>
                </a:solidFill>
                <a:latin typeface="Lato"/>
                <a:ea typeface="Lato"/>
                <a:cs typeface="Lato"/>
              </a:rPr>
            </a:br>
            <a:endParaRPr lang="en-GB" sz="1200" dirty="0">
              <a:solidFill>
                <a:schemeClr val="bg1"/>
              </a:solidFill>
              <a:latin typeface="Lato"/>
              <a:ea typeface="Lato"/>
              <a:cs typeface="Lato"/>
            </a:endParaRPr>
          </a:p>
          <a:p>
            <a:endParaRPr lang="en-GB" sz="1200" dirty="0">
              <a:solidFill>
                <a:srgbClr val="FF0000"/>
              </a:solidFill>
              <a:latin typeface="Lato"/>
              <a:ea typeface="Lato"/>
              <a:cs typeface="Lato"/>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10</a:t>
            </a:fld>
            <a:endParaRPr lang="en-IE"/>
          </a:p>
        </p:txBody>
      </p:sp>
    </p:spTree>
    <p:extLst>
      <p:ext uri="{BB962C8B-B14F-4D97-AF65-F5344CB8AC3E}">
        <p14:creationId xmlns:p14="http://schemas.microsoft.com/office/powerpoint/2010/main" val="2696400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a:t>There are different definitions of </a:t>
            </a:r>
            <a:r>
              <a:rPr lang="en-US" i="0" err="1"/>
              <a:t>NbS</a:t>
            </a:r>
            <a:r>
              <a:rPr lang="en-US" i="0"/>
              <a:t> with very similar meanings – they are solutions, based on nature, that provide environmental, economic and social benefits.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a:t>The first definition was coined by the IUCN about 20 years ago.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err="1"/>
              <a:t>NbS</a:t>
            </a:r>
            <a:r>
              <a:rPr lang="en-US" i="0"/>
              <a:t> are also recognized by the European Commission as key in climate change and biodiversity policy.</a:t>
            </a:r>
          </a:p>
          <a:p>
            <a:pPr marL="171450" indent="-171450">
              <a:buFont typeface="Arial"/>
              <a:buChar char="•"/>
            </a:pPr>
            <a:r>
              <a:rPr lang="en-US" i="0"/>
              <a:t>More recently, the term of </a:t>
            </a:r>
            <a:r>
              <a:rPr lang="en-US" i="0" err="1"/>
              <a:t>NbS</a:t>
            </a:r>
            <a:r>
              <a:rPr lang="en-US" i="0"/>
              <a:t> has been adopted in the UN Environment Assembly.</a:t>
            </a:r>
          </a:p>
        </p:txBody>
      </p:sp>
      <p:sp>
        <p:nvSpPr>
          <p:cNvPr id="4" name="Slide Number Placeholder 3"/>
          <p:cNvSpPr>
            <a:spLocks noGrp="1"/>
          </p:cNvSpPr>
          <p:nvPr>
            <p:ph type="sldNum" sz="quarter" idx="5"/>
          </p:nvPr>
        </p:nvSpPr>
        <p:spPr/>
        <p:txBody>
          <a:bodyPr/>
          <a:lstStyle/>
          <a:p>
            <a:fld id="{55E79B1B-EC0D-4C76-81FD-7AAED1DE532C}" type="slidenum">
              <a:rPr lang="en-US"/>
              <a:t>11</a:t>
            </a:fld>
            <a:endParaRPr lang="en-US"/>
          </a:p>
        </p:txBody>
      </p:sp>
    </p:spTree>
    <p:extLst>
      <p:ext uri="{BB962C8B-B14F-4D97-AF65-F5344CB8AC3E}">
        <p14:creationId xmlns:p14="http://schemas.microsoft.com/office/powerpoint/2010/main" val="3016099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err="1">
                <a:cs typeface="Calibri"/>
              </a:rPr>
              <a:t>NbS</a:t>
            </a:r>
            <a:r>
              <a:rPr lang="en-US" i="0">
                <a:cs typeface="Calibri"/>
              </a:rPr>
              <a:t> can be seen as an umbrella term for many nature and/or ecosystem inspired approaches.</a:t>
            </a:r>
          </a:p>
          <a:p>
            <a:endParaRPr lang="en-US" i="0">
              <a:cs typeface="Calibri"/>
            </a:endParaRPr>
          </a:p>
          <a:p>
            <a:endParaRPr lang="en-US" i="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12</a:t>
            </a:fld>
            <a:endParaRPr lang="en-US"/>
          </a:p>
        </p:txBody>
      </p:sp>
    </p:spTree>
    <p:extLst>
      <p:ext uri="{BB962C8B-B14F-4D97-AF65-F5344CB8AC3E}">
        <p14:creationId xmlns:p14="http://schemas.microsoft.com/office/powerpoint/2010/main" val="4099834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cs typeface="Calibri"/>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Ecosystem-based Disaster Risk Reduction (Eco-DRR) is the sustainable management, conservation and restoration of ecosystems to reduce disaster risk, with the aim to achieve sustainable and resilient development.</a:t>
            </a: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Nature-based Solutions encompasses approaches of working with nature, such as ecosystem-based disaster risk reduction (Eco-DRR).</a:t>
            </a:r>
          </a:p>
          <a:p>
            <a:pPr marL="285750" indent="-285750">
              <a:buClr>
                <a:srgbClr val="00A7E2"/>
              </a:buClr>
              <a:buFont typeface="Arial" panose="020B0604020202020204" pitchFamily="34" charset="0"/>
              <a:buChar char="•"/>
            </a:pPr>
            <a:r>
              <a:rPr lang="en-US" dirty="0" err="1">
                <a:solidFill>
                  <a:schemeClr val="tx1">
                    <a:lumMod val="75000"/>
                    <a:lumOff val="25000"/>
                  </a:schemeClr>
                </a:solidFill>
                <a:latin typeface="Lato"/>
                <a:ea typeface="Lato"/>
                <a:cs typeface="Lato"/>
              </a:rPr>
              <a:t>NbS</a:t>
            </a:r>
            <a:r>
              <a:rPr lang="en-US" dirty="0">
                <a:solidFill>
                  <a:schemeClr val="tx1">
                    <a:lumMod val="75000"/>
                    <a:lumOff val="25000"/>
                  </a:schemeClr>
                </a:solidFill>
                <a:latin typeface="Lato"/>
                <a:ea typeface="Lato"/>
                <a:cs typeface="Lato"/>
              </a:rPr>
              <a:t> thus have broader goals than Eco-DRR</a:t>
            </a: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In OPERANDUM, we focus on </a:t>
            </a:r>
            <a:r>
              <a:rPr lang="en-US" dirty="0" err="1">
                <a:solidFill>
                  <a:schemeClr val="tx1">
                    <a:lumMod val="75000"/>
                    <a:lumOff val="25000"/>
                  </a:schemeClr>
                </a:solidFill>
                <a:latin typeface="Lato"/>
                <a:ea typeface="Lato"/>
                <a:cs typeface="Lato"/>
              </a:rPr>
              <a:t>NbS</a:t>
            </a:r>
            <a:r>
              <a:rPr lang="en-US" dirty="0">
                <a:solidFill>
                  <a:schemeClr val="tx1">
                    <a:lumMod val="75000"/>
                    <a:lumOff val="25000"/>
                  </a:schemeClr>
                </a:solidFill>
                <a:latin typeface="Lato"/>
                <a:ea typeface="Lato"/>
                <a:cs typeface="Lato"/>
              </a:rPr>
              <a:t> </a:t>
            </a:r>
          </a:p>
          <a:p>
            <a:endParaRPr lang="en-US" i="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13</a:t>
            </a:fld>
            <a:endParaRPr lang="en-US"/>
          </a:p>
        </p:txBody>
      </p:sp>
    </p:spTree>
    <p:extLst>
      <p:ext uri="{BB962C8B-B14F-4D97-AF65-F5344CB8AC3E}">
        <p14:creationId xmlns:p14="http://schemas.microsoft.com/office/powerpoint/2010/main" val="1908458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cs typeface="Calibri"/>
              </a:rPr>
              <a:t>Here are three examples of widely used </a:t>
            </a:r>
            <a:r>
              <a:rPr lang="en-US" i="0" dirty="0" err="1">
                <a:cs typeface="Calibri"/>
              </a:rPr>
              <a:t>NbS</a:t>
            </a:r>
            <a:r>
              <a:rPr lang="en-US" i="0" dirty="0">
                <a:cs typeface="Calibri"/>
              </a:rPr>
              <a:t> against flooding, heat waves and drought.</a:t>
            </a:r>
          </a:p>
          <a:p>
            <a:endParaRPr lang="en-US" i="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14</a:t>
            </a:fld>
            <a:endParaRPr lang="en-US"/>
          </a:p>
        </p:txBody>
      </p:sp>
    </p:spTree>
    <p:extLst>
      <p:ext uri="{BB962C8B-B14F-4D97-AF65-F5344CB8AC3E}">
        <p14:creationId xmlns:p14="http://schemas.microsoft.com/office/powerpoint/2010/main" val="1613815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i-FI" dirty="0" err="1"/>
              <a:t>Let’s</a:t>
            </a:r>
            <a:r>
              <a:rPr lang="fi-FI" dirty="0"/>
              <a:t> </a:t>
            </a:r>
            <a:r>
              <a:rPr lang="fi-FI" dirty="0" err="1"/>
              <a:t>now</a:t>
            </a:r>
            <a:r>
              <a:rPr lang="fi-FI" dirty="0"/>
              <a:t> </a:t>
            </a:r>
            <a:r>
              <a:rPr lang="fi-FI" dirty="0" err="1"/>
              <a:t>move</a:t>
            </a:r>
            <a:r>
              <a:rPr lang="fi-FI" dirty="0"/>
              <a:t> to </a:t>
            </a:r>
            <a:r>
              <a:rPr lang="fi-FI" dirty="0" err="1"/>
              <a:t>one</a:t>
            </a:r>
            <a:r>
              <a:rPr lang="fi-FI" dirty="0"/>
              <a:t> of </a:t>
            </a:r>
            <a:r>
              <a:rPr lang="fi-FI" dirty="0" err="1"/>
              <a:t>the</a:t>
            </a:r>
            <a:r>
              <a:rPr lang="fi-FI" dirty="0"/>
              <a:t> </a:t>
            </a:r>
            <a:r>
              <a:rPr lang="fi-FI" dirty="0" err="1"/>
              <a:t>key</a:t>
            </a:r>
            <a:r>
              <a:rPr lang="fi-FI" dirty="0"/>
              <a:t> </a:t>
            </a:r>
            <a:r>
              <a:rPr lang="fi-FI" dirty="0" err="1"/>
              <a:t>frameworks</a:t>
            </a:r>
            <a:r>
              <a:rPr lang="fi-FI" dirty="0"/>
              <a:t> </a:t>
            </a:r>
            <a:r>
              <a:rPr lang="fi-FI" dirty="0" err="1"/>
              <a:t>used</a:t>
            </a:r>
            <a:r>
              <a:rPr lang="fi-FI" dirty="0"/>
              <a:t> in OPERANDUM. </a:t>
            </a:r>
            <a:r>
              <a:rPr lang="fi-FI" dirty="0" err="1"/>
              <a:t>The</a:t>
            </a:r>
            <a:r>
              <a:rPr lang="fi-FI" dirty="0"/>
              <a:t> </a:t>
            </a:r>
            <a:r>
              <a:rPr lang="fi-FI" dirty="0" err="1"/>
              <a:t>three</a:t>
            </a:r>
            <a:r>
              <a:rPr lang="fi-FI" dirty="0"/>
              <a:t> </a:t>
            </a:r>
            <a:r>
              <a:rPr lang="fi-FI" dirty="0" err="1"/>
              <a:t>components</a:t>
            </a:r>
            <a:r>
              <a:rPr lang="fi-FI" dirty="0"/>
              <a:t> of </a:t>
            </a:r>
            <a:r>
              <a:rPr lang="fi-FI" dirty="0" err="1"/>
              <a:t>risk</a:t>
            </a:r>
            <a:r>
              <a:rPr lang="fi-FI" dirty="0"/>
              <a:t> </a:t>
            </a:r>
            <a:r>
              <a:rPr lang="fi-FI" dirty="0" err="1"/>
              <a:t>are</a:t>
            </a:r>
            <a:r>
              <a:rPr lang="fi-FI" dirty="0"/>
              <a:t> </a:t>
            </a:r>
            <a:r>
              <a:rPr lang="fi-FI" dirty="0" err="1"/>
              <a:t>Hazard</a:t>
            </a:r>
            <a:r>
              <a:rPr lang="fi-FI" dirty="0"/>
              <a:t>, </a:t>
            </a:r>
            <a:r>
              <a:rPr lang="fi-FI" dirty="0" err="1"/>
              <a:t>Exposure</a:t>
            </a:r>
            <a:r>
              <a:rPr lang="fi-FI" dirty="0"/>
              <a:t> and </a:t>
            </a:r>
            <a:r>
              <a:rPr lang="fi-FI" dirty="0" err="1"/>
              <a:t>Vulnerability</a:t>
            </a:r>
            <a:r>
              <a:rPr lang="fi-FI" dirty="0"/>
              <a:t>.</a:t>
            </a:r>
          </a:p>
          <a:p>
            <a:pPr marL="171450" indent="-171450">
              <a:buFont typeface="Arial" panose="020B0604020202020204" pitchFamily="34" charset="0"/>
              <a:buChar char="•"/>
            </a:pPr>
            <a:r>
              <a:rPr lang="fi-FI" dirty="0"/>
              <a:t>In OPERANDUM </a:t>
            </a:r>
            <a:r>
              <a:rPr lang="fi-FI" dirty="0" err="1"/>
              <a:t>Hazards</a:t>
            </a:r>
            <a:r>
              <a:rPr lang="fi-FI" dirty="0"/>
              <a:t> </a:t>
            </a:r>
            <a:r>
              <a:rPr lang="fi-FI" dirty="0" err="1"/>
              <a:t>are</a:t>
            </a:r>
            <a:r>
              <a:rPr lang="fi-FI" dirty="0"/>
              <a:t> </a:t>
            </a:r>
            <a:r>
              <a:rPr lang="fi-FI" dirty="0" err="1"/>
              <a:t>hydrometerological</a:t>
            </a:r>
            <a:r>
              <a:rPr lang="fi-FI" dirty="0"/>
              <a:t> </a:t>
            </a:r>
            <a:r>
              <a:rPr lang="fi-FI" dirty="0" err="1"/>
              <a:t>events</a:t>
            </a:r>
            <a:r>
              <a:rPr lang="fi-FI" dirty="0"/>
              <a:t> </a:t>
            </a:r>
            <a:r>
              <a:rPr lang="fi-FI" dirty="0" err="1"/>
              <a:t>or</a:t>
            </a:r>
            <a:r>
              <a:rPr lang="fi-FI" dirty="0"/>
              <a:t> </a:t>
            </a:r>
            <a:r>
              <a:rPr lang="fi-FI" dirty="0" err="1"/>
              <a:t>trends</a:t>
            </a:r>
            <a:r>
              <a:rPr lang="fi-FI" dirty="0"/>
              <a:t> </a:t>
            </a:r>
            <a:r>
              <a:rPr lang="fi-FI" dirty="0" err="1"/>
              <a:t>but</a:t>
            </a:r>
            <a:r>
              <a:rPr lang="fi-FI" dirty="0"/>
              <a:t> in DRR </a:t>
            </a:r>
            <a:r>
              <a:rPr lang="fi-FI" dirty="0" err="1"/>
              <a:t>they</a:t>
            </a:r>
            <a:r>
              <a:rPr lang="fi-FI" dirty="0"/>
              <a:t> </a:t>
            </a:r>
            <a:r>
              <a:rPr lang="fi-FI" dirty="0" err="1"/>
              <a:t>can</a:t>
            </a:r>
            <a:r>
              <a:rPr lang="fi-FI" dirty="0"/>
              <a:t>, </a:t>
            </a:r>
            <a:r>
              <a:rPr lang="fi-FI" dirty="0" err="1"/>
              <a:t>e.g</a:t>
            </a:r>
            <a:r>
              <a:rPr lang="fi-FI" dirty="0"/>
              <a:t>. </a:t>
            </a:r>
            <a:r>
              <a:rPr lang="fi-FI" dirty="0" err="1"/>
              <a:t>man</a:t>
            </a:r>
            <a:r>
              <a:rPr lang="fi-FI" dirty="0"/>
              <a:t>-made, </a:t>
            </a:r>
            <a:r>
              <a:rPr lang="fi-FI" dirty="0" err="1"/>
              <a:t>accidents</a:t>
            </a:r>
            <a:r>
              <a:rPr lang="fi-FI" dirty="0"/>
              <a:t> </a:t>
            </a:r>
            <a:r>
              <a:rPr lang="fi-FI" dirty="0" err="1"/>
              <a:t>or</a:t>
            </a:r>
            <a:r>
              <a:rPr lang="fi-FI" dirty="0"/>
              <a:t> </a:t>
            </a:r>
            <a:r>
              <a:rPr lang="fi-FI" dirty="0" err="1"/>
              <a:t>intentional</a:t>
            </a:r>
            <a:r>
              <a:rPr lang="fi-FI" dirty="0"/>
              <a:t> </a:t>
            </a:r>
            <a:r>
              <a:rPr lang="fi-FI" dirty="0" err="1"/>
              <a:t>actions</a:t>
            </a:r>
            <a:r>
              <a:rPr lang="fi-FI" dirty="0"/>
              <a:t>.</a:t>
            </a:r>
          </a:p>
          <a:p>
            <a:pPr marL="171450" indent="-171450">
              <a:buFont typeface="Arial" panose="020B0604020202020204" pitchFamily="34" charset="0"/>
              <a:buChar char="•"/>
            </a:pPr>
            <a:r>
              <a:rPr lang="fi-FI" dirty="0" err="1"/>
              <a:t>Exposure</a:t>
            </a:r>
            <a:r>
              <a:rPr lang="fi-FI" dirty="0"/>
              <a:t> </a:t>
            </a:r>
            <a:r>
              <a:rPr lang="fi-FI" dirty="0" err="1"/>
              <a:t>means</a:t>
            </a:r>
            <a:r>
              <a:rPr lang="fi-FI" dirty="0"/>
              <a:t> </a:t>
            </a:r>
            <a:r>
              <a:rPr lang="en-US" sz="1200" dirty="0"/>
              <a:t>presence of people; livelihoods; ecosystems; environmental functions, services, infrastructure etc. in places that could be adversely affected.</a:t>
            </a:r>
            <a:endParaRPr lang="fi-FI"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dirty="0" err="1"/>
              <a:t>Vulnerability</a:t>
            </a:r>
            <a:r>
              <a:rPr lang="fi-FI" dirty="0"/>
              <a:t> </a:t>
            </a:r>
            <a:r>
              <a:rPr lang="fi-FI" dirty="0" err="1"/>
              <a:t>means</a:t>
            </a:r>
            <a:r>
              <a:rPr lang="fi-FI" dirty="0"/>
              <a:t> </a:t>
            </a:r>
            <a:r>
              <a:rPr lang="en-US" sz="1200" dirty="0"/>
              <a:t>propensity or predisposition to be adversely affected. </a:t>
            </a:r>
            <a:r>
              <a:rPr lang="en-US" sz="1200" dirty="0">
                <a:effectLst/>
                <a:latin typeface="Segoe UI" panose="020B0502040204020203" pitchFamily="34" charset="0"/>
              </a:rPr>
              <a:t>Vulnerability encompasses a variety of concepts</a:t>
            </a:r>
            <a:r>
              <a:rPr lang="en-US" sz="1200" dirty="0">
                <a:effectLst/>
                <a:latin typeface="Arial" panose="020B0604020202020204" pitchFamily="34" charset="0"/>
              </a:rPr>
              <a:t> </a:t>
            </a:r>
            <a:r>
              <a:rPr lang="en-US" sz="1200" dirty="0">
                <a:effectLst/>
                <a:latin typeface="Segoe UI" panose="020B0502040204020203" pitchFamily="34" charset="0"/>
              </a:rPr>
              <a:t>and elements including sensitivity or susceptibility to harm and lack of capacity to cope and adapt.</a:t>
            </a:r>
            <a:endParaRPr lang="fi-FI" sz="1200" dirty="0">
              <a:effectLst/>
              <a:latin typeface="Segoe UI" panose="020B0502040204020203"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i-FI" dirty="0"/>
              <a:t>If </a:t>
            </a:r>
            <a:r>
              <a:rPr lang="fi-FI" dirty="0" err="1"/>
              <a:t>risk</a:t>
            </a:r>
            <a:r>
              <a:rPr lang="fi-FI" dirty="0"/>
              <a:t> is </a:t>
            </a:r>
            <a:r>
              <a:rPr lang="fi-FI" dirty="0" err="1"/>
              <a:t>realised</a:t>
            </a:r>
            <a:r>
              <a:rPr lang="fi-FI" dirty="0"/>
              <a:t> </a:t>
            </a:r>
            <a:r>
              <a:rPr lang="fi-FI" dirty="0" err="1"/>
              <a:t>then</a:t>
            </a:r>
            <a:r>
              <a:rPr lang="fi-FI" dirty="0"/>
              <a:t> </a:t>
            </a:r>
            <a:r>
              <a:rPr lang="fi-FI" dirty="0" err="1"/>
              <a:t>we</a:t>
            </a:r>
            <a:r>
              <a:rPr lang="fi-FI" dirty="0"/>
              <a:t> </a:t>
            </a:r>
            <a:r>
              <a:rPr lang="fi-FI" dirty="0" err="1"/>
              <a:t>have</a:t>
            </a:r>
            <a:r>
              <a:rPr lang="fi-FI" dirty="0"/>
              <a:t> </a:t>
            </a:r>
            <a:r>
              <a:rPr lang="fi-FI" dirty="0" err="1"/>
              <a:t>impacts</a:t>
            </a:r>
            <a:r>
              <a:rPr lang="fi-FI" dirty="0"/>
              <a:t> </a:t>
            </a:r>
            <a:r>
              <a:rPr lang="fi-FI" dirty="0" err="1"/>
              <a:t>like</a:t>
            </a:r>
            <a:r>
              <a:rPr lang="fi-FI" dirty="0"/>
              <a:t> </a:t>
            </a:r>
            <a:r>
              <a:rPr lang="fi-FI" dirty="0" err="1"/>
              <a:t>damages</a:t>
            </a:r>
            <a:r>
              <a:rPr lang="fi-FI" dirty="0"/>
              <a:t>, and </a:t>
            </a:r>
            <a:r>
              <a:rPr lang="fi-FI" dirty="0" err="1"/>
              <a:t>losses</a:t>
            </a:r>
            <a:r>
              <a:rPr lang="fi-FI" dirty="0"/>
              <a:t> of </a:t>
            </a:r>
            <a:r>
              <a:rPr lang="fi-FI" dirty="0" err="1"/>
              <a:t>property</a:t>
            </a:r>
            <a:r>
              <a:rPr lang="fi-FI" dirty="0"/>
              <a:t> and </a:t>
            </a:r>
            <a:r>
              <a:rPr lang="fi-FI" dirty="0" err="1"/>
              <a:t>even</a:t>
            </a:r>
            <a:r>
              <a:rPr lang="fi-FI" dirty="0"/>
              <a:t> </a:t>
            </a:r>
            <a:r>
              <a:rPr lang="fi-FI" dirty="0" err="1"/>
              <a:t>loss</a:t>
            </a:r>
            <a:r>
              <a:rPr lang="fi-FI" dirty="0"/>
              <a:t> </a:t>
            </a:r>
            <a:r>
              <a:rPr lang="fi-FI" sz="1200" kern="1200" dirty="0">
                <a:solidFill>
                  <a:schemeClr val="tx1"/>
                </a:solidFill>
                <a:latin typeface="+mn-lt"/>
                <a:ea typeface="+mn-ea"/>
                <a:cs typeface="+mn-cs"/>
              </a:rPr>
              <a:t>of life. </a:t>
            </a:r>
            <a:r>
              <a:rPr lang="en-US" sz="1200" kern="1200" dirty="0">
                <a:solidFill>
                  <a:schemeClr val="tx1"/>
                </a:solidFill>
                <a:latin typeface="+mn-lt"/>
                <a:ea typeface="+mn-ea"/>
                <a:cs typeface="+mn-cs"/>
              </a:rPr>
              <a:t>Risks can arise from potential impacts of climate change as well as human responses to it. Adverse consequences on lives, livelihoods, health and well-being, economic, social and cultural assets and investments, infrastructure, services ecosystems and species. </a:t>
            </a:r>
          </a:p>
          <a:p>
            <a:pPr marL="171450" indent="-171450">
              <a:buFont typeface="Arial" panose="020B0604020202020204" pitchFamily="34" charset="0"/>
              <a:buChar char="•"/>
            </a:pPr>
            <a:endParaRPr lang="fi-FI" dirty="0"/>
          </a:p>
          <a:p>
            <a:r>
              <a:rPr lang="fi-FI" i="1" dirty="0" err="1"/>
              <a:t>Please</a:t>
            </a:r>
            <a:r>
              <a:rPr lang="fi-FI" i="1" dirty="0"/>
              <a:t> </a:t>
            </a:r>
            <a:r>
              <a:rPr lang="fi-FI" i="1" dirty="0" err="1"/>
              <a:t>note</a:t>
            </a:r>
            <a:r>
              <a:rPr lang="fi-FI" i="1" dirty="0"/>
              <a:t> </a:t>
            </a:r>
            <a:r>
              <a:rPr lang="fi-FI" i="1" dirty="0" err="1"/>
              <a:t>that</a:t>
            </a:r>
            <a:r>
              <a:rPr lang="fi-FI" i="1" dirty="0"/>
              <a:t> IPCC and UN Office for </a:t>
            </a:r>
            <a:r>
              <a:rPr lang="fi-FI" i="1" dirty="0" err="1"/>
              <a:t>Disaster</a:t>
            </a:r>
            <a:r>
              <a:rPr lang="fi-FI" i="1" dirty="0"/>
              <a:t> </a:t>
            </a:r>
            <a:r>
              <a:rPr lang="fi-FI" i="1" dirty="0" err="1"/>
              <a:t>Risk</a:t>
            </a:r>
            <a:r>
              <a:rPr lang="fi-FI" i="1" dirty="0"/>
              <a:t> </a:t>
            </a:r>
            <a:r>
              <a:rPr lang="fi-FI" i="1" dirty="0" err="1"/>
              <a:t>Reduction</a:t>
            </a:r>
            <a:r>
              <a:rPr lang="fi-FI" i="1" dirty="0"/>
              <a:t> </a:t>
            </a:r>
            <a:r>
              <a:rPr lang="fi-FI" i="1" dirty="0" err="1"/>
              <a:t>use</a:t>
            </a:r>
            <a:r>
              <a:rPr lang="fi-FI" i="1" dirty="0"/>
              <a:t> </a:t>
            </a:r>
            <a:r>
              <a:rPr lang="fi-FI" i="1" dirty="0" err="1"/>
              <a:t>the</a:t>
            </a:r>
            <a:r>
              <a:rPr lang="fi-FI" i="1" dirty="0"/>
              <a:t> </a:t>
            </a:r>
            <a:r>
              <a:rPr lang="fi-FI" i="1" dirty="0" err="1"/>
              <a:t>same</a:t>
            </a:r>
            <a:r>
              <a:rPr lang="fi-FI" i="1" dirty="0"/>
              <a:t> </a:t>
            </a:r>
            <a:r>
              <a:rPr lang="fi-FI" i="1" dirty="0" err="1"/>
              <a:t>framework</a:t>
            </a:r>
            <a:r>
              <a:rPr lang="fi-FI" i="1" dirty="0"/>
              <a:t>. </a:t>
            </a:r>
            <a:r>
              <a:rPr lang="fi-FI" i="1" dirty="0" err="1"/>
              <a:t>so</a:t>
            </a:r>
            <a:r>
              <a:rPr lang="fi-FI" i="1" dirty="0"/>
              <a:t> </a:t>
            </a:r>
            <a:r>
              <a:rPr lang="fi-FI" i="1" dirty="0" err="1"/>
              <a:t>the</a:t>
            </a:r>
            <a:r>
              <a:rPr lang="fi-FI" i="1" dirty="0"/>
              <a:t> </a:t>
            </a:r>
            <a:r>
              <a:rPr lang="fi-FI" i="1" dirty="0" err="1"/>
              <a:t>framework</a:t>
            </a:r>
            <a:r>
              <a:rPr lang="fi-FI" i="1" dirty="0"/>
              <a:t> is </a:t>
            </a:r>
            <a:r>
              <a:rPr lang="fi-FI" i="1" dirty="0" err="1"/>
              <a:t>very</a:t>
            </a:r>
            <a:r>
              <a:rPr lang="fi-FI" i="1" dirty="0"/>
              <a:t> general.</a:t>
            </a:r>
            <a:endParaRPr lang="en-US" sz="1800" i="1" dirty="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55E79B1B-EC0D-4C76-81FD-7AAED1DE532C}" type="slidenum">
              <a:rPr lang="en-US"/>
              <a:t>15</a:t>
            </a:fld>
            <a:endParaRPr lang="en-US"/>
          </a:p>
        </p:txBody>
      </p:sp>
    </p:spTree>
    <p:extLst>
      <p:ext uri="{BB962C8B-B14F-4D97-AF65-F5344CB8AC3E}">
        <p14:creationId xmlns:p14="http://schemas.microsoft.com/office/powerpoint/2010/main" val="1914192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16</a:t>
            </a:fld>
            <a:endParaRPr lang="en-US"/>
          </a:p>
        </p:txBody>
      </p:sp>
    </p:spTree>
    <p:extLst>
      <p:ext uri="{BB962C8B-B14F-4D97-AF65-F5344CB8AC3E}">
        <p14:creationId xmlns:p14="http://schemas.microsoft.com/office/powerpoint/2010/main" val="12290194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This is a simplistic representation of the earth and its different 'spheres': 1) the atmosphere, the air; 2) the hydrosphere, which includes all the water; 3) the geosphere, which includes all the all rocks, sediments and soils; and 4) the biosphere, all the organisms. </a:t>
            </a:r>
            <a:r>
              <a:rPr lang="en-US" dirty="0">
                <a:ea typeface="Calibri"/>
                <a:cs typeface="Calibri"/>
              </a:rPr>
              <a:t>And there are interactions between these spheres.</a:t>
            </a:r>
          </a:p>
          <a:p>
            <a:pPr marL="171450" indent="-171450">
              <a:buFont typeface="Arial"/>
              <a:buChar char="•"/>
            </a:pPr>
            <a:r>
              <a:rPr lang="en-US" dirty="0">
                <a:ea typeface="Calibri"/>
                <a:cs typeface="Calibri"/>
              </a:rPr>
              <a:t>When considering global warming – the increase in the global mean temperature as a result of increased emissions of greenhouse gases, such as carbon dioxide. The radiation from the sun – and its heat – gets 'trapped' by the concentration of greenhouse gases in the atmosphere. </a:t>
            </a:r>
          </a:p>
          <a:p>
            <a:pPr marL="171450" indent="-171450">
              <a:buFont typeface="Arial"/>
              <a:buChar char="•"/>
            </a:pPr>
            <a:r>
              <a:rPr lang="en-US" dirty="0">
                <a:ea typeface="Calibri"/>
                <a:cs typeface="Calibri"/>
              </a:rPr>
              <a:t>Carbon dioxide, or CO2, is part of each of these spheres – that can either be a sink of CO2 (meaning that it stores it), or a source (meaning that it emits it). The CO2 sources have a positive feedback on global warming– and thus are making world warner – and the CO2 sinks have a negative feedback – and thus making it cooler. </a:t>
            </a:r>
          </a:p>
          <a:p>
            <a:pPr marL="171450" indent="-171450">
              <a:buFont typeface="Arial"/>
              <a:buChar char="•"/>
            </a:pPr>
            <a:r>
              <a:rPr lang="en-US" dirty="0">
                <a:ea typeface="Calibri"/>
                <a:cs typeface="Calibri"/>
              </a:rPr>
              <a:t>Hydro-meteorological hazards are caused by water and/or wind. These hazards are triggered by global warming. </a:t>
            </a:r>
            <a:r>
              <a:rPr lang="en-US" dirty="0"/>
              <a:t>Examples of such natural hazards are floods, droughts, heat waves, storm surge, landslides, and these hazards are all taken into account in the OPERANDUM project as well.</a:t>
            </a:r>
          </a:p>
          <a:p>
            <a:pPr marL="171450" indent="-171450">
              <a:buFont typeface="Arial"/>
              <a:buChar char="•"/>
            </a:pPr>
            <a:r>
              <a:rPr lang="en-US" dirty="0">
                <a:ea typeface="Calibri"/>
                <a:cs typeface="Calibri"/>
              </a:rPr>
              <a:t>On the other hand, nature-based solutions have a regulation role in this system; they regulate the climate by carbon storage and sequestration, regulation water and air flows, and temperature. These type of solutions regulate natural hazards; and slow down the effects of global </a:t>
            </a:r>
            <a:r>
              <a:rPr lang="en-US" i="0" dirty="0">
                <a:ea typeface="Calibri"/>
                <a:cs typeface="Calibri"/>
              </a:rPr>
              <a:t>warming. </a:t>
            </a:r>
            <a:endParaRPr lang="en-US" i="0" dirty="0">
              <a:ea typeface="Calibri"/>
              <a:cs typeface="+mn-cs"/>
            </a:endParaRPr>
          </a:p>
          <a:p>
            <a:pPr marL="171450" indent="-171450">
              <a:buFont typeface="Arial"/>
              <a:buChar char="•"/>
            </a:pPr>
            <a:r>
              <a:rPr lang="en-US" i="0" dirty="0">
                <a:cs typeface="+mn-cs"/>
              </a:rPr>
              <a:t>N</a:t>
            </a:r>
            <a:r>
              <a:rPr lang="en-US" i="0" dirty="0">
                <a:cs typeface="Calibri"/>
              </a:rPr>
              <a:t>ature-based solutions could thus </a:t>
            </a:r>
            <a:r>
              <a:rPr lang="en-GB" sz="1200" i="0" dirty="0">
                <a:solidFill>
                  <a:schemeClr val="bg1"/>
                </a:solidFill>
                <a:latin typeface="Lato"/>
                <a:ea typeface="Lato"/>
                <a:cs typeface="Lato"/>
              </a:rPr>
              <a:t>Reduce hazard intensity and frequency, and the probability of the realization of risks</a:t>
            </a: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17</a:t>
            </a:fld>
            <a:endParaRPr lang="en-US"/>
          </a:p>
        </p:txBody>
      </p:sp>
    </p:spTree>
    <p:extLst>
      <p:ext uri="{BB962C8B-B14F-4D97-AF65-F5344CB8AC3E}">
        <p14:creationId xmlns:p14="http://schemas.microsoft.com/office/powerpoint/2010/main" val="18161454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err="1"/>
              <a:t>NbS</a:t>
            </a:r>
            <a:r>
              <a:rPr lang="en-US" i="0" dirty="0"/>
              <a:t> are commonly used to reduce HMHs. Here we can see that most </a:t>
            </a:r>
            <a:r>
              <a:rPr lang="en-US" i="0" dirty="0" err="1"/>
              <a:t>NbS</a:t>
            </a:r>
            <a:r>
              <a:rPr lang="en-US" i="0" dirty="0"/>
              <a:t> are used against flooding but there many other applications, too.</a:t>
            </a:r>
          </a:p>
          <a:p>
            <a:pPr marL="171450" indent="-171450">
              <a:buFont typeface="Arial" panose="020B0604020202020204" pitchFamily="34" charset="0"/>
              <a:buChar char="•"/>
            </a:pPr>
            <a:r>
              <a:rPr lang="en-US" i="0" dirty="0"/>
              <a:t>This shows that </a:t>
            </a:r>
            <a:r>
              <a:rPr lang="en-US" i="0" dirty="0" err="1"/>
              <a:t>NbS</a:t>
            </a:r>
            <a:r>
              <a:rPr lang="en-US" i="0" dirty="0"/>
              <a:t> have been implemented to reduce several types of hydro-meteorological hazards</a:t>
            </a:r>
          </a:p>
          <a:p>
            <a:pPr marL="171450" indent="-171450">
              <a:buFont typeface="Arial" panose="020B0604020202020204" pitchFamily="34" charset="0"/>
              <a:buChar char="•"/>
            </a:pPr>
            <a:endParaRPr lang="en-US" i="0" dirty="0">
              <a:cs typeface="Calibri"/>
            </a:endParaRPr>
          </a:p>
          <a:p>
            <a:pPr marL="171450" indent="-171450">
              <a:buFont typeface="Arial" panose="020B0604020202020204" pitchFamily="34" charset="0"/>
              <a:buChar char="•"/>
            </a:pPr>
            <a:endParaRPr lang="en-US" i="0" dirty="0">
              <a:cs typeface="Calibri"/>
            </a:endParaRPr>
          </a:p>
          <a:p>
            <a:pPr marL="171450" indent="-171450">
              <a:buFont typeface="Arial" panose="020B0604020202020204" pitchFamily="34" charset="0"/>
              <a:buChar char="•"/>
            </a:pPr>
            <a:endParaRPr lang="en-US" i="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18</a:t>
            </a:fld>
            <a:endParaRPr lang="en-US"/>
          </a:p>
        </p:txBody>
      </p:sp>
    </p:spTree>
    <p:extLst>
      <p:ext uri="{BB962C8B-B14F-4D97-AF65-F5344CB8AC3E}">
        <p14:creationId xmlns:p14="http://schemas.microsoft.com/office/powerpoint/2010/main" val="4083455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t>
            </a:r>
            <a:r>
              <a:rPr lang="en-US" i="1">
                <a:cs typeface="Calibri"/>
              </a:rPr>
              <a:t>Highlight a few examples - Blue is an example of an NBS; red is the natural hazard; and black is the function of </a:t>
            </a:r>
            <a:r>
              <a:rPr lang="en-US" i="1" err="1">
                <a:cs typeface="Calibri"/>
              </a:rPr>
              <a:t>NbS</a:t>
            </a:r>
            <a:r>
              <a:rPr lang="en-US" i="1">
                <a:cs typeface="Calibri"/>
              </a:rPr>
              <a:t> / how it addresses the hazard </a:t>
            </a:r>
          </a:p>
          <a:p>
            <a:endParaRPr lang="en-US" i="1">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19</a:t>
            </a:fld>
            <a:endParaRPr lang="en-US"/>
          </a:p>
        </p:txBody>
      </p:sp>
    </p:spTree>
    <p:extLst>
      <p:ext uri="{BB962C8B-B14F-4D97-AF65-F5344CB8AC3E}">
        <p14:creationId xmlns:p14="http://schemas.microsoft.com/office/powerpoint/2010/main" val="788020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 </a:t>
            </a: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err="1">
                <a:latin typeface="Lato" panose="020F0502020204030203" pitchFamily="34" charset="0"/>
                <a:ea typeface="Lato" panose="020F0502020204030203" pitchFamily="34" charset="0"/>
                <a:cs typeface="Lato" panose="020F0502020204030203" pitchFamily="34" charset="0"/>
              </a:rPr>
              <a:t>NbS</a:t>
            </a:r>
            <a:r>
              <a:rPr lang="en-GB" sz="1200" dirty="0">
                <a:latin typeface="Lato" panose="020F0502020204030203" pitchFamily="34" charset="0"/>
                <a:ea typeface="Lato" panose="020F0502020204030203" pitchFamily="34" charset="0"/>
                <a:cs typeface="Lato" panose="020F0502020204030203" pitchFamily="34" charset="0"/>
              </a:rPr>
              <a:t> are part of a complex system with many interactions and feedback mechanisms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latin typeface="Lato" panose="020F0502020204030203" pitchFamily="34" charset="0"/>
                <a:ea typeface="Lato" panose="020F0502020204030203" pitchFamily="34" charset="0"/>
                <a:cs typeface="Lato" panose="020F0502020204030203" pitchFamily="34" charset="0"/>
              </a:rPr>
              <a:t>And you don’t need to understand this figure to see that! </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a:cs typeface="Calibri"/>
              </a:rPr>
              <a:t>NbS</a:t>
            </a:r>
            <a:r>
              <a:rPr lang="en-US" dirty="0">
                <a:cs typeface="Calibri"/>
              </a:rPr>
              <a:t> could deliver multiple services and environmental, economic and social benefits.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Lato" panose="020F0502020204030203" pitchFamily="34" charset="0"/>
                <a:ea typeface="Lato" panose="020F0502020204030203" pitchFamily="34" charset="0"/>
                <a:cs typeface="Calibri"/>
              </a:rPr>
              <a:t>There are </a:t>
            </a:r>
            <a:r>
              <a:rPr lang="en-GB" sz="1200" dirty="0">
                <a:latin typeface="Lato" panose="020F0502020204030203" pitchFamily="34" charset="0"/>
                <a:ea typeface="Lato" panose="020F0502020204030203" pitchFamily="34" charset="0"/>
                <a:cs typeface="Lato" panose="020F0502020204030203" pitchFamily="34" charset="0"/>
              </a:rPr>
              <a:t>3 different approaches for Nature-based Solutions: Green, Blue, Hybrid </a:t>
            </a:r>
            <a:endParaRPr lang="en-GB" dirty="0">
              <a:latin typeface="Lato" panose="020F0502020204030203" pitchFamily="34" charset="0"/>
              <a:ea typeface="Lato" panose="020F0502020204030203" pitchFamily="34" charset="0"/>
              <a:cs typeface="Lato" panose="020F0502020204030203" pitchFamily="34" charset="0"/>
            </a:endParaRPr>
          </a:p>
          <a:p>
            <a:pPr marL="171450" indent="-171450">
              <a:buFont typeface="Arial" panose="020B0604020202020204" pitchFamily="34" charset="0"/>
              <a:buChar char="•"/>
            </a:pPr>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20</a:t>
            </a:fld>
            <a:endParaRPr lang="en-US"/>
          </a:p>
        </p:txBody>
      </p:sp>
    </p:spTree>
    <p:extLst>
      <p:ext uri="{BB962C8B-B14F-4D97-AF65-F5344CB8AC3E}">
        <p14:creationId xmlns:p14="http://schemas.microsoft.com/office/powerpoint/2010/main" val="3823361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a:t>Grey approaches are commonly used in built environment. </a:t>
            </a:r>
          </a:p>
          <a:p>
            <a:pPr marL="171450" indent="-171450">
              <a:buFont typeface="Arial" panose="020B0604020202020204" pitchFamily="34" charset="0"/>
              <a:buChar char="•"/>
            </a:pPr>
            <a:r>
              <a:rPr lang="en-US" i="0"/>
              <a:t>Green and blue solutions can be used both in urban and non-urban environments. </a:t>
            </a:r>
          </a:p>
          <a:p>
            <a:pPr marL="171450" indent="-171450">
              <a:buFont typeface="Arial" panose="020B0604020202020204" pitchFamily="34" charset="0"/>
              <a:buChar char="•"/>
            </a:pPr>
            <a:r>
              <a:rPr lang="en-US" i="0"/>
              <a:t>In cities grey and green/blue solutions can be designed to complement each other using a hybrid approach.</a:t>
            </a:r>
          </a:p>
          <a:p>
            <a:endParaRPr lang="en-US" i="0">
              <a:cs typeface="Calibri"/>
            </a:endParaRPr>
          </a:p>
          <a:p>
            <a:endParaRPr lang="en-US" i="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21</a:t>
            </a:fld>
            <a:endParaRPr lang="en-US"/>
          </a:p>
        </p:txBody>
      </p:sp>
    </p:spTree>
    <p:extLst>
      <p:ext uri="{BB962C8B-B14F-4D97-AF65-F5344CB8AC3E}">
        <p14:creationId xmlns:p14="http://schemas.microsoft.com/office/powerpoint/2010/main" val="28425833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22</a:t>
            </a:fld>
            <a:endParaRPr lang="en-US"/>
          </a:p>
        </p:txBody>
      </p:sp>
    </p:spTree>
    <p:extLst>
      <p:ext uri="{BB962C8B-B14F-4D97-AF65-F5344CB8AC3E}">
        <p14:creationId xmlns:p14="http://schemas.microsoft.com/office/powerpoint/2010/main" val="1672304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E79B1B-EC0D-4C76-81FD-7AAED1DE532C}" type="slidenum">
              <a:rPr lang="en-IE" smtClean="0"/>
              <a:t>23</a:t>
            </a:fld>
            <a:endParaRPr lang="en-IE"/>
          </a:p>
        </p:txBody>
      </p:sp>
    </p:spTree>
    <p:extLst>
      <p:ext uri="{BB962C8B-B14F-4D97-AF65-F5344CB8AC3E}">
        <p14:creationId xmlns:p14="http://schemas.microsoft.com/office/powerpoint/2010/main" val="1614797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This slide </a:t>
            </a:r>
            <a:r>
              <a:rPr lang="en-US" i="0" dirty="0" err="1"/>
              <a:t>summarises</a:t>
            </a:r>
            <a:r>
              <a:rPr lang="en-US" i="0" dirty="0"/>
              <a:t> some of the advantages why green/blue and hybrid solutions may have over gray approaches.</a:t>
            </a:r>
          </a:p>
          <a:p>
            <a:pPr marL="171450" indent="-171450">
              <a:buFont typeface="Arial" panose="020B0604020202020204" pitchFamily="34" charset="0"/>
              <a:buChar char="•"/>
            </a:pPr>
            <a:r>
              <a:rPr lang="en-US" i="0" dirty="0"/>
              <a:t>Of course, decisions on DRR solutions need to be done individually to each case</a:t>
            </a:r>
          </a:p>
          <a:p>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24</a:t>
            </a:fld>
            <a:endParaRPr lang="en-US"/>
          </a:p>
        </p:txBody>
      </p:sp>
    </p:spTree>
    <p:extLst>
      <p:ext uri="{BB962C8B-B14F-4D97-AF65-F5344CB8AC3E}">
        <p14:creationId xmlns:p14="http://schemas.microsoft.com/office/powerpoint/2010/main" val="10815003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25</a:t>
            </a:fld>
            <a:endParaRPr lang="en-US"/>
          </a:p>
        </p:txBody>
      </p:sp>
    </p:spTree>
    <p:extLst>
      <p:ext uri="{BB962C8B-B14F-4D97-AF65-F5344CB8AC3E}">
        <p14:creationId xmlns:p14="http://schemas.microsoft.com/office/powerpoint/2010/main" val="635319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26</a:t>
            </a:fld>
            <a:endParaRPr lang="en-US"/>
          </a:p>
        </p:txBody>
      </p:sp>
    </p:spTree>
    <p:extLst>
      <p:ext uri="{BB962C8B-B14F-4D97-AF65-F5344CB8AC3E}">
        <p14:creationId xmlns:p14="http://schemas.microsoft.com/office/powerpoint/2010/main" val="1963994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27</a:t>
            </a:fld>
            <a:endParaRPr lang="en-US"/>
          </a:p>
        </p:txBody>
      </p:sp>
    </p:spTree>
    <p:extLst>
      <p:ext uri="{BB962C8B-B14F-4D97-AF65-F5344CB8AC3E}">
        <p14:creationId xmlns:p14="http://schemas.microsoft.com/office/powerpoint/2010/main" val="4247438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to this slide</a:t>
            </a:r>
          </a:p>
        </p:txBody>
      </p:sp>
      <p:sp>
        <p:nvSpPr>
          <p:cNvPr id="4" name="Slide Number Placeholder 3"/>
          <p:cNvSpPr>
            <a:spLocks noGrp="1"/>
          </p:cNvSpPr>
          <p:nvPr>
            <p:ph type="sldNum" sz="quarter" idx="5"/>
          </p:nvPr>
        </p:nvSpPr>
        <p:spPr/>
        <p:txBody>
          <a:bodyPr/>
          <a:lstStyle/>
          <a:p>
            <a:fld id="{55E79B1B-EC0D-4C76-81FD-7AAED1DE532C}" type="slidenum">
              <a:rPr lang="en-IE" smtClean="0"/>
              <a:t>29</a:t>
            </a:fld>
            <a:endParaRPr lang="en-IE"/>
          </a:p>
        </p:txBody>
      </p:sp>
    </p:spTree>
    <p:extLst>
      <p:ext uri="{BB962C8B-B14F-4D97-AF65-F5344CB8AC3E}">
        <p14:creationId xmlns:p14="http://schemas.microsoft.com/office/powerpoint/2010/main" val="4611723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30</a:t>
            </a:fld>
            <a:endParaRPr lang="en-IE"/>
          </a:p>
        </p:txBody>
      </p:sp>
    </p:spTree>
    <p:extLst>
      <p:ext uri="{BB962C8B-B14F-4D97-AF65-F5344CB8AC3E}">
        <p14:creationId xmlns:p14="http://schemas.microsoft.com/office/powerpoint/2010/main" val="1025120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t>The presentation material has been created by UNESCO together with the University of Surrey, the University of Bologna and the Finnish Meteorological Institute.</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Add links once all units are finalized</a:t>
            </a:r>
          </a:p>
        </p:txBody>
      </p:sp>
      <p:sp>
        <p:nvSpPr>
          <p:cNvPr id="4" name="Slide Number Placeholder 3"/>
          <p:cNvSpPr>
            <a:spLocks noGrp="1"/>
          </p:cNvSpPr>
          <p:nvPr>
            <p:ph type="sldNum" sz="quarter" idx="5"/>
          </p:nvPr>
        </p:nvSpPr>
        <p:spPr/>
        <p:txBody>
          <a:bodyPr/>
          <a:lstStyle/>
          <a:p>
            <a:fld id="{55E79B1B-EC0D-4C76-81FD-7AAED1DE532C}" type="slidenum">
              <a:rPr lang="en-IE" smtClean="0"/>
              <a:t>31</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32</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E79B1B-EC0D-4C76-81FD-7AAED1DE532C}" type="slidenum">
              <a:rPr lang="en-IE" smtClean="0"/>
              <a:t>4</a:t>
            </a:fld>
            <a:endParaRPr lang="en-IE"/>
          </a:p>
        </p:txBody>
      </p:sp>
    </p:spTree>
    <p:extLst>
      <p:ext uri="{BB962C8B-B14F-4D97-AF65-F5344CB8AC3E}">
        <p14:creationId xmlns:p14="http://schemas.microsoft.com/office/powerpoint/2010/main" val="381474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We start with the global environmental context.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In its 6</a:t>
            </a:r>
            <a:r>
              <a:rPr lang="en-US" b="0" i="0" baseline="30000" dirty="0"/>
              <a:t>th</a:t>
            </a:r>
            <a:r>
              <a:rPr lang="en-US" b="0" i="0" dirty="0"/>
              <a:t> Assessment Report, the IPCC states that “human influence on climate system is now an established fact’’.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Climate change has been causing long-term changes in many components of the climate system, such as on </a:t>
            </a:r>
            <a:r>
              <a:rPr lang="en-GB" sz="1200" b="0" dirty="0">
                <a:solidFill>
                  <a:schemeClr val="bg1"/>
                </a:solidFill>
                <a:latin typeface="Lato"/>
                <a:ea typeface="Lato"/>
                <a:cs typeface="Lato"/>
              </a:rPr>
              <a:t>land, in the oceans and the atmosphere.</a:t>
            </a: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These changes will continue and some of them are irreversible on for centuries to millennia even if climate change mitigation is successful.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Name some examples of climate change effects from slide</a:t>
            </a:r>
            <a:endParaRPr lang="en-US"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There is now strong evidence of increase of harmful and dangerous weather and climate events becoming more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Name some examples of weather events from slide</a:t>
            </a:r>
          </a:p>
          <a:p>
            <a:endParaRPr lang="en-US" i="0" dirty="0"/>
          </a:p>
        </p:txBody>
      </p:sp>
      <p:sp>
        <p:nvSpPr>
          <p:cNvPr id="4" name="Slide Number Placeholder 3"/>
          <p:cNvSpPr>
            <a:spLocks noGrp="1"/>
          </p:cNvSpPr>
          <p:nvPr>
            <p:ph type="sldNum" sz="quarter" idx="5"/>
          </p:nvPr>
        </p:nvSpPr>
        <p:spPr/>
        <p:txBody>
          <a:bodyPr/>
          <a:lstStyle/>
          <a:p>
            <a:fld id="{55E79B1B-EC0D-4C76-81FD-7AAED1DE532C}" type="slidenum">
              <a:rPr lang="en-IE" smtClean="0"/>
              <a:t>5</a:t>
            </a:fld>
            <a:endParaRPr lang="en-IE"/>
          </a:p>
        </p:txBody>
      </p:sp>
    </p:spTree>
    <p:extLst>
      <p:ext uri="{BB962C8B-B14F-4D97-AF65-F5344CB8AC3E}">
        <p14:creationId xmlns:p14="http://schemas.microsoft.com/office/powerpoint/2010/main" val="188901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Lato" panose="020F0502020204030203" pitchFamily="34" charset="0"/>
                <a:ea typeface="Lato" panose="020F0502020204030203" pitchFamily="34" charset="0"/>
                <a:cs typeface="Lato" panose="020F0502020204030203" pitchFamily="34" charset="0"/>
              </a:rPr>
              <a:t>When climate changes, it changes also the statistical distributions of weather variables and their occurrence – this increases weather related hazards.</a:t>
            </a:r>
          </a:p>
          <a:p>
            <a:pPr marL="171450" indent="-171450">
              <a:buFont typeface="Arial" panose="020B0604020202020204" pitchFamily="34" charset="0"/>
              <a:buChar char="•"/>
            </a:pPr>
            <a:r>
              <a:rPr lang="en-US" dirty="0">
                <a:solidFill>
                  <a:srgbClr val="FF0000"/>
                </a:solidFill>
                <a:cs typeface="Calibri"/>
              </a:rPr>
              <a:t>In many parts of the world increase in temperatures causes relatively large changes in frequency and intensity of extreme hot weather.</a:t>
            </a:r>
            <a:endParaRPr lang="en-US" i="1" dirty="0">
              <a:solidFill>
                <a:srgbClr val="FF0000"/>
              </a:solidFill>
              <a:cs typeface="Calibri"/>
            </a:endParaRPr>
          </a:p>
          <a:p>
            <a:pPr marL="171450" indent="-171450">
              <a:buFont typeface="Arial" panose="020B0604020202020204" pitchFamily="34" charset="0"/>
              <a:buChar char="•"/>
            </a:pPr>
            <a:r>
              <a:rPr lang="en-US" i="0" dirty="0">
                <a:solidFill>
                  <a:srgbClr val="FF0000"/>
                </a:solidFill>
                <a:cs typeface="Calibri"/>
              </a:rPr>
              <a:t>The graph shows </a:t>
            </a:r>
            <a:r>
              <a:rPr lang="en-IE" i="0" dirty="0">
                <a:solidFill>
                  <a:srgbClr val="FF0000"/>
                </a:solidFill>
                <a:cs typeface="Calibri"/>
              </a:rPr>
              <a:t>t</a:t>
            </a:r>
            <a:r>
              <a:rPr lang="en-IE" i="0" dirty="0"/>
              <a:t>he effect of changes in temperature distribution on extremes. Effects of a simple shift of the entire distribution toward a warmer climate.</a:t>
            </a:r>
          </a:p>
          <a:p>
            <a:pPr marL="628650" lvl="1" indent="-171450">
              <a:buFont typeface="Arial" panose="020B0604020202020204" pitchFamily="34" charset="0"/>
              <a:buChar char="•"/>
            </a:pPr>
            <a:r>
              <a:rPr lang="en-IE" i="1" dirty="0">
                <a:solidFill>
                  <a:srgbClr val="FF0000"/>
                </a:solidFill>
                <a:cs typeface="Calibri"/>
              </a:rPr>
              <a:t>See example on slide</a:t>
            </a:r>
            <a:endParaRPr lang="en-US" i="1" dirty="0">
              <a:solidFill>
                <a:srgbClr val="FF0000"/>
              </a:solidFill>
              <a:cs typeface="Calibri"/>
            </a:endParaRPr>
          </a:p>
          <a:p>
            <a:pPr marL="171450" indent="-171450">
              <a:buFont typeface="Arial" panose="020B0604020202020204" pitchFamily="34" charset="0"/>
              <a:buChar char="•"/>
            </a:pPr>
            <a:endParaRPr lang="en-US" i="0" dirty="0">
              <a:solidFill>
                <a:srgbClr val="FF0000"/>
              </a:solidFill>
              <a:cs typeface="Calibri"/>
            </a:endParaRPr>
          </a:p>
          <a:p>
            <a:endParaRPr lang="en-US" dirty="0">
              <a:solidFill>
                <a:srgbClr val="FF0000"/>
              </a:solidFill>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6</a:t>
            </a:fld>
            <a:endParaRPr lang="en-US"/>
          </a:p>
        </p:txBody>
      </p:sp>
    </p:spTree>
    <p:extLst>
      <p:ext uri="{BB962C8B-B14F-4D97-AF65-F5344CB8AC3E}">
        <p14:creationId xmlns:p14="http://schemas.microsoft.com/office/powerpoint/2010/main" val="237533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bg1"/>
                </a:solidFill>
                <a:latin typeface="Lato" panose="020F0502020204030203" pitchFamily="34" charset="0"/>
                <a:ea typeface="Lato" panose="020F0502020204030203" pitchFamily="34" charset="0"/>
                <a:cs typeface="Lato" panose="020F0502020204030203" pitchFamily="34" charset="0"/>
              </a:rPr>
              <a:t>Climate change impacts annual mean temperature and annual precipitation.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bg1"/>
                </a:solidFill>
                <a:latin typeface="Lato" panose="020F0502020204030203" pitchFamily="34" charset="0"/>
                <a:ea typeface="Lato" panose="020F0502020204030203" pitchFamily="34" charset="0"/>
                <a:cs typeface="Lato" panose="020F0502020204030203" pitchFamily="34" charset="0"/>
              </a:rPr>
              <a:t>This figure shows the projected changes in Europe for the end of this century and based on a high emissions scenario. </a:t>
            </a:r>
            <a:endParaRPr lang="en-US" b="0" dirty="0"/>
          </a:p>
          <a:p>
            <a:pPr marL="628650" lvl="1" indent="-171450">
              <a:buFont typeface="Arial" panose="020B0604020202020204" pitchFamily="34" charset="0"/>
              <a:buChar char="•"/>
            </a:pPr>
            <a:r>
              <a:rPr lang="en-US" dirty="0"/>
              <a:t>There are higher temperatures projected in all of Europe – from less to 3 to more than 6 degrees </a:t>
            </a:r>
            <a:r>
              <a:rPr lang="en-US" dirty="0" err="1"/>
              <a:t>Celcius</a:t>
            </a:r>
            <a:r>
              <a:rPr lang="en-US" dirty="0"/>
              <a:t> warming.</a:t>
            </a:r>
          </a:p>
          <a:p>
            <a:pPr marL="628650" lvl="1" indent="-171450">
              <a:buFont typeface="Arial" panose="020B0604020202020204" pitchFamily="34" charset="0"/>
              <a:buChar char="•"/>
            </a:pPr>
            <a:r>
              <a:rPr lang="en-US" dirty="0"/>
              <a:t>We see that these changes in temperature lead to projected changes in precipitation, with:</a:t>
            </a:r>
          </a:p>
          <a:p>
            <a:pPr marL="1085850" lvl="2" indent="-171450">
              <a:buFont typeface="Arial" panose="020B0604020202020204" pitchFamily="34" charset="0"/>
              <a:buChar char="•"/>
            </a:pPr>
            <a:r>
              <a:rPr lang="en-US" dirty="0"/>
              <a:t>Higher precipitation in North, North-West, North-East and Central Europe</a:t>
            </a:r>
          </a:p>
          <a:p>
            <a:pPr marL="1085850" lvl="2" indent="-171450">
              <a:buFont typeface="Arial" panose="020B0604020202020204" pitchFamily="34" charset="0"/>
              <a:buChar char="•"/>
            </a:pPr>
            <a:r>
              <a:rPr lang="en-US" dirty="0"/>
              <a:t>Lower precipitation in Southern Europe</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7</a:t>
            </a:fld>
            <a:endParaRPr lang="en-IE"/>
          </a:p>
        </p:txBody>
      </p:sp>
    </p:spTree>
    <p:extLst>
      <p:ext uri="{BB962C8B-B14F-4D97-AF65-F5344CB8AC3E}">
        <p14:creationId xmlns:p14="http://schemas.microsoft.com/office/powerpoint/2010/main" val="3709404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The number of weather - related disasters globally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have increased</a:t>
            </a:r>
          </a:p>
          <a:p>
            <a:pPr marL="742950" lvl="1"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Flooding is the most frequent disaster</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The numbers of reported deaths as a result of weather-related disasters globally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have decreased </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Changes are driven by climate change, more extreme weather and improved reporting, as well as disaster management and the implementation of early warning systems</a:t>
            </a:r>
          </a:p>
          <a:p>
            <a:br>
              <a:rPr lang="en-US" i="1" dirty="0">
                <a:cs typeface="Calibri"/>
              </a:rPr>
            </a:br>
            <a:endParaRPr lang="en-US" i="1" dirty="0"/>
          </a:p>
          <a:p>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8</a:t>
            </a:fld>
            <a:endParaRPr lang="en-US"/>
          </a:p>
        </p:txBody>
      </p:sp>
    </p:spTree>
    <p:extLst>
      <p:ext uri="{BB962C8B-B14F-4D97-AF65-F5344CB8AC3E}">
        <p14:creationId xmlns:p14="http://schemas.microsoft.com/office/powerpoint/2010/main" val="2421096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Weather - related disasters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caused overall losses of:</a:t>
            </a:r>
          </a:p>
          <a:p>
            <a:pPr marL="742950" lvl="1"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Worldwide: </a:t>
            </a:r>
            <a:r>
              <a:rPr lang="en-US" dirty="0">
                <a:solidFill>
                  <a:srgbClr val="00B0F0"/>
                </a:solidFill>
                <a:latin typeface="Lato"/>
                <a:ea typeface="Lato"/>
                <a:cs typeface="Lato"/>
              </a:rPr>
              <a:t>US$ 3.6 trillion</a:t>
            </a:r>
          </a:p>
          <a:p>
            <a:pPr marL="742950" lvl="1" indent="-285750">
              <a:buClr>
                <a:srgbClr val="00A7E2"/>
              </a:buClr>
              <a:buFont typeface="Arial" panose="020B0604020202020204" pitchFamily="34" charset="0"/>
              <a:buChar char="•"/>
            </a:pPr>
            <a:r>
              <a:rPr lang="en-US" dirty="0">
                <a:latin typeface="Lato"/>
                <a:ea typeface="Lato"/>
                <a:cs typeface="Lato"/>
              </a:rPr>
              <a:t>Europe</a:t>
            </a:r>
            <a:r>
              <a:rPr lang="en-US" dirty="0">
                <a:solidFill>
                  <a:schemeClr val="tx1">
                    <a:lumMod val="75000"/>
                    <a:lumOff val="25000"/>
                  </a:schemeClr>
                </a:solidFill>
                <a:latin typeface="Lato"/>
                <a:ea typeface="Lato"/>
                <a:cs typeface="Lato"/>
              </a:rPr>
              <a:t>: </a:t>
            </a:r>
            <a:r>
              <a:rPr lang="en-US" dirty="0">
                <a:solidFill>
                  <a:srgbClr val="00B0F0"/>
                </a:solidFill>
                <a:latin typeface="Lato"/>
                <a:ea typeface="Lato"/>
                <a:cs typeface="Lato"/>
              </a:rPr>
              <a:t>US$ 467.5 billion</a:t>
            </a:r>
          </a:p>
          <a:p>
            <a:pPr lvl="1">
              <a:buClr>
                <a:srgbClr val="00A7E2"/>
              </a:buClr>
            </a:pPr>
            <a:endParaRPr lang="en-US" dirty="0">
              <a:latin typeface="Lato"/>
              <a:ea typeface="Lato"/>
              <a:cs typeface="Lato"/>
            </a:endParaRPr>
          </a:p>
          <a:p>
            <a:pPr marL="285750" indent="-285750">
              <a:buClr>
                <a:srgbClr val="00B0F0"/>
              </a:buClr>
              <a:buFont typeface="Arial" panose="020B0604020202020204" pitchFamily="34" charset="0"/>
              <a:buChar char="•"/>
            </a:pPr>
            <a:r>
              <a:rPr lang="en-GB"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Projections for Western European countries:</a:t>
            </a:r>
          </a:p>
          <a:p>
            <a:pPr marL="742950" lvl="1" indent="-285750">
              <a:buClr>
                <a:srgbClr val="00B0F0"/>
              </a:buClr>
              <a:buFont typeface="Arial" panose="020B0604020202020204" pitchFamily="34" charset="0"/>
              <a:buChar char="•"/>
            </a:pP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Between</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2011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to</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2040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losses caused by storms in the summer season is projected to increase by </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25% </a:t>
            </a:r>
            <a:r>
              <a:rPr lang="en-GB"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on average;</a:t>
            </a:r>
          </a:p>
          <a:p>
            <a:pPr marL="742950" lvl="1" indent="-285750">
              <a:buClr>
                <a:srgbClr val="00B0F0"/>
              </a:buClr>
              <a:buFont typeface="Arial" panose="020B0604020202020204" pitchFamily="34" charset="0"/>
              <a:buChar char="•"/>
            </a:pP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And between </a:t>
            </a:r>
            <a:r>
              <a:rPr lang="en-US" dirty="0">
                <a:solidFill>
                  <a:srgbClr val="23C0F1"/>
                </a:solidFill>
                <a:latin typeface="Lato" panose="020F0502020204030203" pitchFamily="34" charset="0"/>
                <a:ea typeface="Lato" panose="020F0502020204030203" pitchFamily="34" charset="0"/>
                <a:cs typeface="Lato" panose="020F0502020204030203" pitchFamily="34" charset="0"/>
              </a:rPr>
              <a:t>2041</a:t>
            </a:r>
            <a:r>
              <a:rPr lang="en-US" dirty="0">
                <a:solidFill>
                  <a:srgbClr val="556169"/>
                </a:solidFill>
                <a:latin typeface="Lato" panose="020F0502020204030203" pitchFamily="34" charset="0"/>
                <a:ea typeface="Lato" panose="020F0502020204030203" pitchFamily="34" charset="0"/>
                <a:cs typeface="Lato" panose="020F0502020204030203" pitchFamily="34" charset="0"/>
              </a:rPr>
              <a:t>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to</a:t>
            </a:r>
            <a:r>
              <a:rPr lang="en-US" dirty="0">
                <a:solidFill>
                  <a:srgbClr val="556169"/>
                </a:solidFill>
                <a:latin typeface="Lato" panose="020F0502020204030203" pitchFamily="34" charset="0"/>
                <a:ea typeface="Lato" panose="020F0502020204030203" pitchFamily="34" charset="0"/>
                <a:cs typeface="Lato" panose="020F0502020204030203" pitchFamily="34" charset="0"/>
              </a:rPr>
              <a:t> </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2070 </a:t>
            </a:r>
            <a:r>
              <a:rPr lang="en-US" dirty="0">
                <a:latin typeface="Lato" panose="020F0502020204030203" pitchFamily="34" charset="0"/>
                <a:ea typeface="Lato" panose="020F0502020204030203" pitchFamily="34" charset="0"/>
                <a:cs typeface="Lato" panose="020F0502020204030203" pitchFamily="34" charset="0"/>
              </a:rPr>
              <a:t>by</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61%</a:t>
            </a:r>
            <a:endParaRPr lang="en-GB" dirty="0">
              <a:solidFill>
                <a:srgbClr val="FF0000"/>
              </a:solidFill>
              <a:latin typeface="Lato" panose="020F0502020204030203" pitchFamily="34" charset="0"/>
              <a:ea typeface="Lato" panose="020F0502020204030203" pitchFamily="34" charset="0"/>
              <a:cs typeface="Lato" panose="020F0502020204030203" pitchFamily="34" charset="0"/>
            </a:endParaRPr>
          </a:p>
          <a:p>
            <a:br>
              <a:rPr lang="en-US" i="1" dirty="0">
                <a:cs typeface="Calibri"/>
              </a:rPr>
            </a:br>
            <a:endParaRPr lang="en-US" i="1" dirty="0"/>
          </a:p>
          <a:p>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3112600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x-none" smtClean="0"/>
              <a:t>11/3/22</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x-none" smtClean="0"/>
              <a:t>11/3/22</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x-none" smtClean="0"/>
              <a:t>11/3/22</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x-none" smtClean="0"/>
              <a:t>11/3/22</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x-none" smtClean="0"/>
              <a:t>11/3/22</a:t>
            </a:fld>
            <a:endParaRPr lang="x-none"/>
          </a:p>
        </p:txBody>
      </p:sp>
      <p:sp>
        <p:nvSpPr>
          <p:cNvPr id="8" name="Footer Placeholder 7"/>
          <p:cNvSpPr>
            <a:spLocks noGrp="1"/>
          </p:cNvSpPr>
          <p:nvPr>
            <p:ph type="ftr" sz="quarter" idx="11"/>
          </p:nvPr>
        </p:nvSpPr>
        <p:spPr/>
        <p:txBody>
          <a:bodyPr/>
          <a:lstStyle/>
          <a:p>
            <a:endParaRPr lang="x-none"/>
          </a:p>
        </p:txBody>
      </p:sp>
      <p:sp>
        <p:nvSpPr>
          <p:cNvPr id="9" name="Slide Number Placeholder 8"/>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x-none" smtClean="0"/>
              <a:t>11/3/22</a:t>
            </a:fld>
            <a:endParaRPr lang="x-none"/>
          </a:p>
        </p:txBody>
      </p:sp>
      <p:sp>
        <p:nvSpPr>
          <p:cNvPr id="4" name="Footer Placeholder 3"/>
          <p:cNvSpPr>
            <a:spLocks noGrp="1"/>
          </p:cNvSpPr>
          <p:nvPr>
            <p:ph type="ftr" sz="quarter" idx="11"/>
          </p:nvPr>
        </p:nvSpPr>
        <p:spPr/>
        <p:txBody>
          <a:bodyPr/>
          <a:lstStyle/>
          <a:p>
            <a:endParaRPr lang="x-none"/>
          </a:p>
        </p:txBody>
      </p:sp>
      <p:sp>
        <p:nvSpPr>
          <p:cNvPr id="5" name="Slide Number Placeholder 4"/>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x-none" smtClean="0"/>
              <a:t>11/3/22</a:t>
            </a:fld>
            <a:endParaRPr lang="x-none"/>
          </a:p>
        </p:txBody>
      </p:sp>
      <p:sp>
        <p:nvSpPr>
          <p:cNvPr id="3" name="Footer Placeholder 2"/>
          <p:cNvSpPr>
            <a:spLocks noGrp="1"/>
          </p:cNvSpPr>
          <p:nvPr>
            <p:ph type="ftr" sz="quarter" idx="11"/>
          </p:nvPr>
        </p:nvSpPr>
        <p:spPr/>
        <p:txBody>
          <a:bodyPr/>
          <a:lstStyle/>
          <a:p>
            <a:endParaRPr lang="x-none"/>
          </a:p>
        </p:txBody>
      </p:sp>
      <p:sp>
        <p:nvSpPr>
          <p:cNvPr id="4" name="Slide Number Placeholder 3"/>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x-none" smtClean="0"/>
              <a:t>11/3/22</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x-none" smtClean="0"/>
              <a:t>11/3/22</a:t>
            </a:fld>
            <a:endParaRPr lang="x-none"/>
          </a:p>
        </p:txBody>
      </p:sp>
      <p:sp>
        <p:nvSpPr>
          <p:cNvPr id="6" name="Footer Placeholder 5"/>
          <p:cNvSpPr>
            <a:spLocks noGrp="1"/>
          </p:cNvSpPr>
          <p:nvPr>
            <p:ph type="ftr" sz="quarter" idx="11"/>
          </p:nvPr>
        </p:nvSpPr>
        <p:spPr/>
        <p:txBody>
          <a:bodyPr/>
          <a:lstStyle/>
          <a:p>
            <a:endParaRPr lang="x-none"/>
          </a:p>
        </p:txBody>
      </p:sp>
      <p:sp>
        <p:nvSpPr>
          <p:cNvPr id="7" name="Slide Number Placeholder 6"/>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1778968485"/>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x-none" smtClean="0"/>
              <a:t>11/3/22</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x-none" smtClean="0"/>
              <a:t>11/3/22</a:t>
            </a:fld>
            <a:endParaRPr lang="x-none"/>
          </a:p>
        </p:txBody>
      </p:sp>
      <p:sp>
        <p:nvSpPr>
          <p:cNvPr id="5" name="Footer Placeholder 4"/>
          <p:cNvSpPr>
            <a:spLocks noGrp="1"/>
          </p:cNvSpPr>
          <p:nvPr>
            <p:ph type="ftr" sz="quarter" idx="11"/>
          </p:nvPr>
        </p:nvSpPr>
        <p:spPr/>
        <p:txBody>
          <a:bodyPr/>
          <a:lstStyle/>
          <a:p>
            <a:endParaRPr lang="x-none"/>
          </a:p>
        </p:txBody>
      </p:sp>
      <p:sp>
        <p:nvSpPr>
          <p:cNvPr id="6" name="Slide Number Placeholder 5"/>
          <p:cNvSpPr>
            <a:spLocks noGrp="1"/>
          </p:cNvSpPr>
          <p:nvPr>
            <p:ph type="sldNum" sz="quarter" idx="12"/>
          </p:nvPr>
        </p:nvSpPr>
        <p:spPr/>
        <p:txBody>
          <a:bodyPr/>
          <a:lstStyle/>
          <a:p>
            <a:fld id="{66221EFF-8BCB-46A5-B431-A3A698CC33B9}" type="slidenum">
              <a:rPr lang="x-none" smtClean="0"/>
              <a:t>‹#›</a:t>
            </a:fld>
            <a:endParaRPr lang="x-non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x-none" smtClean="0"/>
              <a:t>11/3/22</a:t>
            </a:fld>
            <a:endParaRPr lang="x-non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x-none" smtClean="0"/>
              <a:t>‹#›</a:t>
            </a:fld>
            <a:endParaRPr lang="x-non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s://data.europa.eu/doi/10.2777/244577" TargetMode="External"/><Relationship Id="rId5" Type="http://schemas.openxmlformats.org/officeDocument/2006/relationships/image" Target="../media/image29.emf"/><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hyperlink" Target="https://www.undrr.org/words-action-nature-based-solutions-disaster-risk-reduction"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31.png"/><Relationship Id="rId7"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geoikp.operandum-project.eu/" TargetMode="External"/><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34.jpeg"/></Relationships>
</file>

<file path=ppt/slides/_rels/slide15.xml.rels><?xml version="1.0" encoding="UTF-8" standalone="yes"?>
<Relationships xmlns="http://schemas.openxmlformats.org/package/2006/relationships"><Relationship Id="rId8" Type="http://schemas.openxmlformats.org/officeDocument/2006/relationships/image" Target="../media/image39.svg"/><Relationship Id="rId13" Type="http://schemas.openxmlformats.org/officeDocument/2006/relationships/hyperlink" Target="https://doi.org/10.1016/j.scitotenv.2020.138855" TargetMode="External"/><Relationship Id="rId3" Type="http://schemas.openxmlformats.org/officeDocument/2006/relationships/image" Target="../media/image35.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15.xml"/><Relationship Id="rId16" Type="http://schemas.openxmlformats.org/officeDocument/2006/relationships/hyperlink" Target="https://www.science.org/doi/full/10.1126/science.1172133" TargetMode="Externa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hyperlink" Target="https://www.ipcc.ch/report/ar6/wg2/downloads/report/IPCC_AR6_WGII_Annex-II.pdf" TargetMode="External"/><Relationship Id="rId10" Type="http://schemas.openxmlformats.org/officeDocument/2006/relationships/image" Target="../media/image41.svg"/><Relationship Id="rId4" Type="http://schemas.openxmlformats.org/officeDocument/2006/relationships/image" Target="../media/image2.png"/><Relationship Id="rId9" Type="http://schemas.openxmlformats.org/officeDocument/2006/relationships/image" Target="../media/image40.png"/><Relationship Id="rId14" Type="http://schemas.openxmlformats.org/officeDocument/2006/relationships/hyperlink" Target="https://www.sciencedirect.com/science/article/pii/S0048969718307587?casa_token=Te-QQdd35D8AAAAA:Ja3X7s5oxwi7q9WX54R4j9KJfDorUqNrVdzQbPXSxGQuOZ2sVoFsoYhnQaNfG4l9TxEPMxJA"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5.tif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doi.org/10.1016/j.scitotenv.2020.138855" TargetMode="External"/><Relationship Id="rId5" Type="http://schemas.openxmlformats.org/officeDocument/2006/relationships/image" Target="../media/image44.tiff"/><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50.png"/><Relationship Id="rId3" Type="http://schemas.openxmlformats.org/officeDocument/2006/relationships/image" Target="../media/image1.png"/><Relationship Id="rId7" Type="http://schemas.openxmlformats.org/officeDocument/2006/relationships/image" Target="../media/image47.png"/><Relationship Id="rId12" Type="http://schemas.microsoft.com/office/2007/relationships/hdphoto" Target="../media/hdphoto9.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49.png"/><Relationship Id="rId5" Type="http://schemas.openxmlformats.org/officeDocument/2006/relationships/image" Target="../media/image46.png"/><Relationship Id="rId15" Type="http://schemas.openxmlformats.org/officeDocument/2006/relationships/hyperlink" Target="https://www.tes.com/lessons/bLat7mY87gnzLQ/earth-systems" TargetMode="External"/><Relationship Id="rId10" Type="http://schemas.microsoft.com/office/2007/relationships/hdphoto" Target="../media/hdphoto8.wdp"/><Relationship Id="rId4" Type="http://schemas.openxmlformats.org/officeDocument/2006/relationships/image" Target="../media/image2.png"/><Relationship Id="rId9" Type="http://schemas.openxmlformats.org/officeDocument/2006/relationships/image" Target="../media/image48.png"/><Relationship Id="rId14" Type="http://schemas.openxmlformats.org/officeDocument/2006/relationships/hyperlink" Target="https://doi.org/10.1016/j.scitotenv.2020.138855"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geoikp.operandum-project.eu/nbs/explorer"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18" Type="http://schemas.openxmlformats.org/officeDocument/2006/relationships/image" Target="../media/image65.png"/><Relationship Id="rId3" Type="http://schemas.openxmlformats.org/officeDocument/2006/relationships/image" Target="../media/image1.png"/><Relationship Id="rId7" Type="http://schemas.openxmlformats.org/officeDocument/2006/relationships/image" Target="../media/image54.png"/><Relationship Id="rId12" Type="http://schemas.openxmlformats.org/officeDocument/2006/relationships/image" Target="../media/image59.png"/><Relationship Id="rId17" Type="http://schemas.openxmlformats.org/officeDocument/2006/relationships/image" Target="../media/image64.png"/><Relationship Id="rId2" Type="http://schemas.openxmlformats.org/officeDocument/2006/relationships/notesSlide" Target="../notesSlides/notesSlide19.xml"/><Relationship Id="rId16"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png"/><Relationship Id="rId4" Type="http://schemas.openxmlformats.org/officeDocument/2006/relationships/image" Target="../media/image2.png"/><Relationship Id="rId9" Type="http://schemas.openxmlformats.org/officeDocument/2006/relationships/image" Target="../media/image56.png"/><Relationship Id="rId14" Type="http://schemas.openxmlformats.org/officeDocument/2006/relationships/image" Target="../media/image61.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2.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png"/><Relationship Id="rId11" Type="http://schemas.openxmlformats.org/officeDocument/2006/relationships/image" Target="../media/image10.png"/><Relationship Id="rId5" Type="http://schemas.openxmlformats.org/officeDocument/2006/relationships/image" Target="../media/image6.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8.pn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hyperlink" Target="https://doi.org/10.1016/j.envres.2019.108799" TargetMode="External"/><Relationship Id="rId5" Type="http://schemas.openxmlformats.org/officeDocument/2006/relationships/image" Target="../media/image66.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8.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32.jpe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geoikp.operandum-project.eu/" TargetMode="External"/><Relationship Id="rId5" Type="http://schemas.openxmlformats.org/officeDocument/2006/relationships/image" Target="../media/image69.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8.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32.jpe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70.tiff"/><Relationship Id="rId5" Type="http://schemas.openxmlformats.org/officeDocument/2006/relationships/hyperlink" Target="https://doi.org/10.1016/j.envres.2019.108799"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doi.org/10.1016/j.envres.2019.108799" TargetMode="External"/><Relationship Id="rId5" Type="http://schemas.openxmlformats.org/officeDocument/2006/relationships/image" Target="../media/image71.tiff"/><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s://geoikp.operandum-project.eu/nbs/explorer"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5.pn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gif"/><Relationship Id="rId4" Type="http://schemas.microsoft.com/office/2007/relationships/hdphoto" Target="../media/hdphoto1.wdp"/><Relationship Id="rId9"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hyperlink" Target="https://wedocs.unep.org/bitstream/handle/20.500.11822/39864/NATURE-BASED%20SOLUTIONS%20FOR%20SUPPORTING%20SUSTAINABLE%20DEVELOPMENT.%20English.pdf?sequence=1&amp;isAllowed=y" TargetMode="External"/><Relationship Id="rId13" Type="http://schemas.openxmlformats.org/officeDocument/2006/relationships/hyperlink" Target="https://public.wmo.int/en/media/press-release/weather-related-disasters-increase-over-past-50-years-causing-more-damage-fewer" TargetMode="External"/><Relationship Id="rId3" Type="http://schemas.openxmlformats.org/officeDocument/2006/relationships/image" Target="../media/image35.png"/><Relationship Id="rId7" Type="http://schemas.openxmlformats.org/officeDocument/2006/relationships/hyperlink" Target="file:///Users/esmeekooijman/Downloads/Nature-based%20Solutions%20for%20DRR_2021_06_24_0.pdf" TargetMode="External"/><Relationship Id="rId12" Type="http://schemas.openxmlformats.org/officeDocument/2006/relationships/hyperlink" Target="https://www.sciencedirect.com/science/article/pii/S0048969719338860"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www.iucn.org/regions/europe/our-work/nature-based-solutions" TargetMode="External"/><Relationship Id="rId11" Type="http://schemas.openxmlformats.org/officeDocument/2006/relationships/hyperlink" Target="https://www.sciencedirect.com/science/article/pii/S004896972032372X" TargetMode="External"/><Relationship Id="rId5" Type="http://schemas.openxmlformats.org/officeDocument/2006/relationships/hyperlink" Target="https://www.sciencedirect.com/science/article/pii/S0013935117316080?casa_token=VdXIgCgLcGIAAAAA:Vd6YC_IB8sWkJY1_D5VbXbXGvh2ztMQGEmAmE6_EyIAaxDchLtx2BJuEh-Us6FaEvAJhnPdR" TargetMode="External"/><Relationship Id="rId10" Type="http://schemas.openxmlformats.org/officeDocument/2006/relationships/hyperlink" Target="https://www.sciencedirect.com/science/article/pii/S2212094715300347" TargetMode="External"/><Relationship Id="rId4" Type="http://schemas.openxmlformats.org/officeDocument/2006/relationships/image" Target="../media/image2.png"/><Relationship Id="rId9" Type="http://schemas.openxmlformats.org/officeDocument/2006/relationships/hyperlink" Target="https://www.sciencedirect.com/science/article/pii/S0013935119305961?via%3Dihub"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10.wdp"/></Relationships>
</file>

<file path=ppt/slides/_rels/slide32.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77.png"/><Relationship Id="rId17" Type="http://schemas.openxmlformats.org/officeDocument/2006/relationships/image" Target="../media/image80.png"/><Relationship Id="rId2" Type="http://schemas.openxmlformats.org/officeDocument/2006/relationships/notesSlide" Target="../notesSlides/notesSlide31.xml"/><Relationship Id="rId16"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74.svg"/><Relationship Id="rId11" Type="http://schemas.openxmlformats.org/officeDocument/2006/relationships/hyperlink" Target="https://www.facebook.com/OPERANDUMproject" TargetMode="External"/><Relationship Id="rId5" Type="http://schemas.openxmlformats.org/officeDocument/2006/relationships/image" Target="../media/image73.png"/><Relationship Id="rId15" Type="http://schemas.openxmlformats.org/officeDocument/2006/relationships/hyperlink" Target="https://www.linkedin.com/company/operandum-project/" TargetMode="External"/><Relationship Id="rId10" Type="http://schemas.openxmlformats.org/officeDocument/2006/relationships/image" Target="../media/image76.png"/><Relationship Id="rId4" Type="http://schemas.openxmlformats.org/officeDocument/2006/relationships/image" Target="../media/image1.png"/><Relationship Id="rId9" Type="http://schemas.openxmlformats.org/officeDocument/2006/relationships/hyperlink" Target="https://www.operandum-project.eu/" TargetMode="External"/><Relationship Id="rId14" Type="http://schemas.openxmlformats.org/officeDocument/2006/relationships/image" Target="../media/image78.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ipcc-wg2.gov/SREX/images/uploads/SREX-All_FINAL.pdf"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www.eea.europa.eu/data-and-maps/figures/projected-change-in-annual-mean" TargetMode="External"/><Relationship Id="rId5" Type="http://schemas.openxmlformats.org/officeDocument/2006/relationships/image" Target="../media/image2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24.png"/><Relationship Id="rId10" Type="http://schemas.openxmlformats.org/officeDocument/2006/relationships/hyperlink" Target="https://public.wmo.int/en/media/press-release/weather-related-disasters-increase-over-past-50-years-causing-more-damage-fewer" TargetMode="External"/><Relationship Id="rId4" Type="http://schemas.openxmlformats.org/officeDocument/2006/relationships/image" Target="../media/image2.png"/><Relationship Id="rId9" Type="http://schemas.microsoft.com/office/2007/relationships/hdphoto" Target="../media/hdphoto4.wdp"/></Relationships>
</file>

<file path=ppt/slides/_rels/slide9.xml.rels><?xml version="1.0" encoding="UTF-8" standalone="yes"?>
<Relationships xmlns="http://schemas.openxmlformats.org/package/2006/relationships"><Relationship Id="rId8" Type="http://schemas.openxmlformats.org/officeDocument/2006/relationships/hyperlink" Target="https://www.sciencedirect.com/science/article/pii/S2212094715300347" TargetMode="External"/><Relationship Id="rId3" Type="http://schemas.openxmlformats.org/officeDocument/2006/relationships/image" Target="../media/image1.png"/><Relationship Id="rId7" Type="http://schemas.openxmlformats.org/officeDocument/2006/relationships/hyperlink" Target="https://public.wmo.int/en/media/press-release/weather-related-disasters-increase-over-past-50-years-causing-more-damage-fewer"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27.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chemeClr val="bg1"/>
                </a:solidFill>
                <a:latin typeface="Lato"/>
                <a:ea typeface="Lato"/>
                <a:cs typeface="Lato"/>
              </a:rPr>
              <a:t>Nature-based Solutions for hydro-meteorological hazards</a:t>
            </a:r>
            <a:endParaRPr lang="en-US" sz="4000" b="1">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3521588" y="5053031"/>
            <a:ext cx="5235605"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1: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Concepts</a:t>
            </a:r>
            <a:r>
              <a:rPr lang="de-DE" sz="2000" dirty="0">
                <a:solidFill>
                  <a:schemeClr val="bg1"/>
                </a:solidFill>
                <a:latin typeface="Lato"/>
                <a:ea typeface="Lato"/>
                <a:cs typeface="Lato"/>
              </a:rPr>
              <a:t> and </a:t>
            </a:r>
            <a:r>
              <a:rPr lang="de-DE" sz="2000" dirty="0" err="1">
                <a:solidFill>
                  <a:schemeClr val="bg1"/>
                </a:solidFill>
                <a:latin typeface="Lato"/>
                <a:ea typeface="Lato"/>
                <a:cs typeface="Lato"/>
              </a:rPr>
              <a:t>Approaches</a:t>
            </a:r>
            <a:endParaRPr lang="de-DE" sz="2000" dirty="0">
              <a:solidFill>
                <a:schemeClr val="bg1"/>
              </a:solidFill>
              <a:latin typeface="Lato"/>
              <a:ea typeface="Lato"/>
              <a:cs typeface="Lato"/>
            </a:endParaRP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2" name="Picture 2" descr="A picture containing text, clipart&#10;&#10;Description automatically generated">
            <a:extLst>
              <a:ext uri="{FF2B5EF4-FFF2-40B4-BE49-F238E27FC236}">
                <a16:creationId xmlns:a16="http://schemas.microsoft.com/office/drawing/2014/main" id="{1113AAC0-DA53-197B-749D-367A593791A7}"/>
              </a:ext>
            </a:extLst>
          </p:cNvPr>
          <p:cNvPicPr>
            <a:picLocks noChangeAspect="1"/>
          </p:cNvPicPr>
          <p:nvPr/>
        </p:nvPicPr>
        <p:blipFill>
          <a:blip r:embed="rId5"/>
          <a:stretch>
            <a:fillRect/>
          </a:stretch>
        </p:blipFill>
        <p:spPr>
          <a:xfrm>
            <a:off x="9743072" y="6152399"/>
            <a:ext cx="2266950" cy="504825"/>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219132" y="349844"/>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Takeaways: Global Environmental Context </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FF88CF71-8509-7542-400E-2AA9EE0C7BB9}"/>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421CC53E-4B45-9CD0-3723-B666E2490F73}"/>
              </a:ext>
            </a:extLst>
          </p:cNvPr>
          <p:cNvSpPr txBox="1"/>
          <p:nvPr/>
        </p:nvSpPr>
        <p:spPr>
          <a:xfrm>
            <a:off x="3128638" y="6419155"/>
            <a:ext cx="5934722" cy="1015663"/>
          </a:xfrm>
          <a:prstGeom prst="rect">
            <a:avLst/>
          </a:prstGeom>
          <a:noFill/>
        </p:spPr>
        <p:txBody>
          <a:bodyPr wrap="square" lIns="91440" tIns="45720" rIns="91440" bIns="45720" rtlCol="0" anchor="t">
            <a:spAutoFit/>
          </a:bodyPr>
          <a:lstStyle/>
          <a:p>
            <a:r>
              <a:rPr lang="en-GB" sz="1500" b="1" dirty="0">
                <a:solidFill>
                  <a:schemeClr val="bg1"/>
                </a:solidFill>
                <a:latin typeface="Lato"/>
                <a:ea typeface="Lato"/>
                <a:cs typeface="Lato"/>
              </a:rPr>
              <a:t>Next up: </a:t>
            </a:r>
            <a:r>
              <a:rPr lang="en-GB" sz="1500" i="1" dirty="0">
                <a:solidFill>
                  <a:schemeClr val="bg1"/>
                </a:solidFill>
                <a:latin typeface="Lato"/>
                <a:ea typeface="Lato"/>
                <a:cs typeface="Lato"/>
              </a:rPr>
              <a:t>Nature-based Solutions &amp; Hydro-Meteorological Hazards</a:t>
            </a:r>
          </a:p>
          <a:p>
            <a:endParaRPr lang="en-GB" sz="1500" i="1" dirty="0">
              <a:solidFill>
                <a:schemeClr val="bg1"/>
              </a:solidFill>
              <a:latin typeface="Lato"/>
              <a:ea typeface="Lato"/>
              <a:cs typeface="Lato"/>
            </a:endParaRPr>
          </a:p>
          <a:p>
            <a:endParaRPr lang="en-GB" sz="1500" b="1" i="1" dirty="0">
              <a:solidFill>
                <a:schemeClr val="bg1"/>
              </a:solidFill>
              <a:latin typeface="Lato"/>
              <a:ea typeface="Lato"/>
              <a:cs typeface="Lato"/>
            </a:endParaRPr>
          </a:p>
          <a:p>
            <a:endParaRPr lang="en-GB" sz="1500" i="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4D132D51-7847-16CA-EEAE-AD6992BE13EA}"/>
              </a:ext>
            </a:extLst>
          </p:cNvPr>
          <p:cNvSpPr txBox="1"/>
          <p:nvPr/>
        </p:nvSpPr>
        <p:spPr>
          <a:xfrm>
            <a:off x="405803" y="1859027"/>
            <a:ext cx="11040832" cy="4493538"/>
          </a:xfrm>
          <a:prstGeom prst="rect">
            <a:avLst/>
          </a:prstGeom>
          <a:noFill/>
        </p:spPr>
        <p:txBody>
          <a:bodyPr wrap="square" lIns="91440" tIns="45720" rIns="91440" bIns="45720" rtlCol="0" anchor="t">
            <a:spAutoFit/>
          </a:bodyPr>
          <a:lstStyle/>
          <a:p>
            <a:pPr marL="457200" indent="-457200">
              <a:buFont typeface="+mj-lt"/>
              <a:buAutoNum type="arabicParenR"/>
            </a:pPr>
            <a:r>
              <a:rPr lang="en-GB" sz="2200" dirty="0">
                <a:solidFill>
                  <a:schemeClr val="bg1"/>
                </a:solidFill>
                <a:latin typeface="Lato"/>
                <a:ea typeface="Lato"/>
                <a:cs typeface="Lato"/>
              </a:rPr>
              <a:t>The climate is changing, and this leads to more weather extremes. </a:t>
            </a:r>
            <a:br>
              <a:rPr lang="en-GB" sz="2200" dirty="0">
                <a:solidFill>
                  <a:schemeClr val="bg1"/>
                </a:solidFill>
                <a:latin typeface="Lato"/>
                <a:ea typeface="Lato"/>
                <a:cs typeface="Lato"/>
              </a:rPr>
            </a:br>
            <a:r>
              <a:rPr lang="en-GB" sz="2200" i="1" dirty="0">
                <a:solidFill>
                  <a:schemeClr val="bg1"/>
                </a:solidFill>
                <a:latin typeface="Lato"/>
                <a:ea typeface="Lato"/>
                <a:cs typeface="Lato"/>
              </a:rPr>
              <a:t>For example, higher temperatures and changes in precipitation.</a:t>
            </a:r>
          </a:p>
          <a:p>
            <a:pPr marL="457200" indent="-457200">
              <a:buFont typeface="+mj-lt"/>
              <a:buAutoNum type="arabicParenR"/>
            </a:pPr>
            <a:endParaRPr lang="en-GB" sz="2200" i="1" dirty="0">
              <a:solidFill>
                <a:schemeClr val="bg1"/>
              </a:solidFill>
              <a:latin typeface="Lato"/>
              <a:ea typeface="Lato"/>
              <a:cs typeface="Lato"/>
            </a:endParaRPr>
          </a:p>
          <a:p>
            <a:pPr marL="457200" indent="-457200">
              <a:buFont typeface="+mj-lt"/>
              <a:buAutoNum type="arabicParenR"/>
            </a:pPr>
            <a:endParaRPr lang="en-GB" sz="2200" i="1" dirty="0">
              <a:solidFill>
                <a:schemeClr val="bg1"/>
              </a:solidFill>
              <a:latin typeface="Lato"/>
              <a:ea typeface="Lato"/>
              <a:cs typeface="Lato"/>
            </a:endParaRPr>
          </a:p>
          <a:p>
            <a:pPr marL="457200" indent="-457200">
              <a:buFont typeface="+mj-lt"/>
              <a:buAutoNum type="arabicParenR"/>
            </a:pPr>
            <a:r>
              <a:rPr lang="en-GB" sz="2200" dirty="0">
                <a:solidFill>
                  <a:schemeClr val="bg1"/>
                </a:solidFill>
                <a:latin typeface="Lato"/>
                <a:ea typeface="Lato"/>
                <a:cs typeface="Lato"/>
              </a:rPr>
              <a:t>In the last 50 years, an increase in the number of weather-related disasters have been observed. Flooding is the most frequently reported disaster.</a:t>
            </a:r>
            <a:br>
              <a:rPr lang="en-GB" sz="2200" dirty="0">
                <a:solidFill>
                  <a:schemeClr val="bg1"/>
                </a:solidFill>
                <a:latin typeface="Lato"/>
                <a:ea typeface="Lato"/>
                <a:cs typeface="Lato"/>
              </a:rPr>
            </a:br>
            <a:endParaRPr lang="en-GB" sz="2200" dirty="0">
              <a:solidFill>
                <a:schemeClr val="bg1"/>
              </a:solidFill>
              <a:latin typeface="Lato"/>
              <a:ea typeface="Lato"/>
              <a:cs typeface="Lato"/>
            </a:endParaRPr>
          </a:p>
          <a:p>
            <a:pPr marL="457200" indent="-457200">
              <a:buFont typeface="+mj-lt"/>
              <a:buAutoNum type="arabicParenR"/>
            </a:pPr>
            <a:endParaRPr lang="en-GB" sz="2200" dirty="0">
              <a:solidFill>
                <a:schemeClr val="bg1"/>
              </a:solidFill>
              <a:latin typeface="Lato"/>
              <a:ea typeface="Lato"/>
              <a:cs typeface="Lato"/>
            </a:endParaRPr>
          </a:p>
          <a:p>
            <a:pPr marL="457200" indent="-457200">
              <a:buFont typeface="+mj-lt"/>
              <a:buAutoNum type="arabicParenR"/>
            </a:pPr>
            <a:r>
              <a:rPr lang="en-GB" sz="2200" dirty="0">
                <a:solidFill>
                  <a:schemeClr val="bg1"/>
                </a:solidFill>
                <a:latin typeface="Lato"/>
                <a:ea typeface="Lato"/>
                <a:cs typeface="Lato"/>
              </a:rPr>
              <a:t>There is an increase in economic losses due to weather related disasters. Over the period of 1970-2019, overall losses are $3.6 trillion worth of economic damage. </a:t>
            </a:r>
          </a:p>
          <a:p>
            <a:br>
              <a:rPr lang="en-GB" sz="2200" dirty="0">
                <a:solidFill>
                  <a:schemeClr val="bg1"/>
                </a:solidFill>
                <a:latin typeface="Lato"/>
                <a:ea typeface="Lato"/>
                <a:cs typeface="Lato"/>
              </a:rPr>
            </a:br>
            <a:endParaRPr lang="en-GB" sz="2200" dirty="0">
              <a:solidFill>
                <a:schemeClr val="bg1"/>
              </a:solidFill>
              <a:latin typeface="Lato"/>
              <a:ea typeface="Lato"/>
              <a:cs typeface="Lato"/>
            </a:endParaRPr>
          </a:p>
          <a:p>
            <a:endParaRPr lang="en-GB" sz="2200" dirty="0">
              <a:solidFill>
                <a:srgbClr val="FF0000"/>
              </a:solidFill>
              <a:latin typeface="Lato"/>
              <a:ea typeface="Lato"/>
              <a:cs typeface="Lato"/>
            </a:endParaRPr>
          </a:p>
        </p:txBody>
      </p:sp>
    </p:spTree>
    <p:extLst>
      <p:ext uri="{BB962C8B-B14F-4D97-AF65-F5344CB8AC3E}">
        <p14:creationId xmlns:p14="http://schemas.microsoft.com/office/powerpoint/2010/main" val="700716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are Nature-based Solutions (</a:t>
            </a:r>
            <a:r>
              <a:rPr lang="en-GB" sz="3200" b="1" err="1">
                <a:solidFill>
                  <a:schemeClr val="bg1"/>
                </a:solidFill>
                <a:latin typeface="Lato"/>
                <a:ea typeface="Lato"/>
                <a:cs typeface="Lato"/>
              </a:rPr>
              <a:t>NbS</a:t>
            </a:r>
            <a:r>
              <a:rPr lang="en-GB" sz="3200" b="1">
                <a:solidFill>
                  <a:schemeClr val="bg1"/>
                </a:solidFill>
                <a:latin typeface="Lato"/>
                <a:ea typeface="Lato"/>
                <a:cs typeface="Lato"/>
              </a:rPr>
              <a:t>)?</a:t>
            </a:r>
            <a:endParaRPr lang="en-GB" sz="3200">
              <a:solidFill>
                <a:schemeClr val="bg1"/>
              </a:solidFill>
              <a:latin typeface="Lato"/>
              <a:ea typeface="Lato"/>
              <a:cs typeface="Lato"/>
            </a:endParaRPr>
          </a:p>
        </p:txBody>
      </p:sp>
      <p:pic>
        <p:nvPicPr>
          <p:cNvPr id="15" name="Picture 14" descr="Diagram&#10;&#10;Description automatically generated">
            <a:extLst>
              <a:ext uri="{FF2B5EF4-FFF2-40B4-BE49-F238E27FC236}">
                <a16:creationId xmlns:a16="http://schemas.microsoft.com/office/drawing/2014/main" id="{51B838B8-C2B6-4E41-A858-390683EE9D5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274391" y="1080249"/>
            <a:ext cx="4752255" cy="5089285"/>
          </a:xfrm>
          <a:prstGeom prst="rect">
            <a:avLst/>
          </a:prstGeom>
        </p:spPr>
      </p:pic>
      <p:sp>
        <p:nvSpPr>
          <p:cNvPr id="23" name="Rectangle 22">
            <a:extLst>
              <a:ext uri="{FF2B5EF4-FFF2-40B4-BE49-F238E27FC236}">
                <a16:creationId xmlns:a16="http://schemas.microsoft.com/office/drawing/2014/main" id="{144B601E-E8A8-4CAD-8290-ED9A28655EDE}"/>
              </a:ext>
            </a:extLst>
          </p:cNvPr>
          <p:cNvSpPr/>
          <p:nvPr/>
        </p:nvSpPr>
        <p:spPr>
          <a:xfrm>
            <a:off x="208712" y="973567"/>
            <a:ext cx="7090984" cy="6324808"/>
          </a:xfrm>
          <a:prstGeom prst="rect">
            <a:avLst/>
          </a:prstGeom>
        </p:spPr>
        <p:txBody>
          <a:bodyPr wrap="square" lIns="91440" tIns="45720" rIns="91440" bIns="45720" anchor="t">
            <a:spAutoFit/>
          </a:bodyPr>
          <a:lstStyle/>
          <a:p>
            <a:pPr algn="ctr"/>
            <a:endParaRPr lang="en-US" sz="1500" i="1"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ctr"/>
            <a:r>
              <a:rPr lang="en-US" sz="1500" b="1" dirty="0">
                <a:solidFill>
                  <a:srgbClr val="00B0F0"/>
                </a:solidFill>
                <a:latin typeface="Lato" panose="020F0502020204030203" pitchFamily="34" charset="0"/>
                <a:ea typeface="Lato" panose="020F0502020204030203" pitchFamily="34" charset="0"/>
                <a:cs typeface="Lato" panose="020F0502020204030203" pitchFamily="34" charset="0"/>
              </a:rPr>
              <a:t>By the IUCN (2016):</a:t>
            </a:r>
            <a:endParaRPr lang="en-US" sz="1500" dirty="0">
              <a:latin typeface="Lato" panose="020F0502020204030203" pitchFamily="34" charset="0"/>
              <a:ea typeface="Lato" panose="020F0502020204030203" pitchFamily="34" charset="0"/>
              <a:cs typeface="Lato" panose="020F0502020204030203" pitchFamily="34" charset="0"/>
            </a:endParaRPr>
          </a:p>
          <a:p>
            <a:pPr algn="ctr"/>
            <a:r>
              <a:rPr lang="en-US" sz="1500" i="1" dirty="0">
                <a:latin typeface="Lato" panose="020F0502020204030203" pitchFamily="34" charset="0"/>
                <a:ea typeface="Lato" panose="020F0502020204030203" pitchFamily="34" charset="0"/>
                <a:cs typeface="Lato" panose="020F0502020204030203" pitchFamily="34" charset="0"/>
              </a:rPr>
              <a:t>“… actions to protect, sustainably manage and restore </a:t>
            </a:r>
          </a:p>
          <a:p>
            <a:pPr algn="ctr"/>
            <a:r>
              <a:rPr lang="en-US" sz="1500" i="1" dirty="0">
                <a:latin typeface="Lato"/>
                <a:ea typeface="Lato"/>
                <a:cs typeface="Lato"/>
              </a:rPr>
              <a:t>natural or modified ecosystems, which address societal challenges (e.g., </a:t>
            </a:r>
            <a:r>
              <a:rPr lang="en-US" sz="1500" i="1" dirty="0">
                <a:solidFill>
                  <a:srgbClr val="0070C0"/>
                </a:solidFill>
                <a:latin typeface="Lato"/>
                <a:ea typeface="Lato"/>
                <a:cs typeface="Lato"/>
              </a:rPr>
              <a:t>climate change</a:t>
            </a:r>
            <a:r>
              <a:rPr lang="en-US" sz="1500" i="1" dirty="0">
                <a:latin typeface="Lato"/>
                <a:ea typeface="Lato"/>
                <a:cs typeface="Lato"/>
              </a:rPr>
              <a:t>, food and water security or natural</a:t>
            </a:r>
            <a:r>
              <a:rPr lang="en-US" sz="1500" i="1" dirty="0">
                <a:solidFill>
                  <a:srgbClr val="0070C0"/>
                </a:solidFill>
                <a:latin typeface="Lato"/>
                <a:ea typeface="Lato"/>
                <a:cs typeface="Lato"/>
              </a:rPr>
              <a:t> disasters</a:t>
            </a:r>
            <a:r>
              <a:rPr lang="en-US" sz="1500" i="1" dirty="0">
                <a:latin typeface="Lato"/>
                <a:ea typeface="Lato"/>
                <a:cs typeface="Lato"/>
              </a:rPr>
              <a:t>) effectively and adaptively, while simultaneously providing human well-being and biodiversity benefits.”</a:t>
            </a: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r>
              <a:rPr lang="en-US" sz="1500" b="1" dirty="0">
                <a:solidFill>
                  <a:srgbClr val="00B0F0"/>
                </a:solidFill>
                <a:latin typeface="Lato" panose="020F0502020204030203" pitchFamily="34" charset="0"/>
                <a:ea typeface="Lato" panose="020F0502020204030203" pitchFamily="34" charset="0"/>
                <a:cs typeface="Lato" panose="020F0502020204030203" pitchFamily="34" charset="0"/>
              </a:rPr>
              <a:t>By the European Commission (2017):</a:t>
            </a:r>
            <a:endParaRPr lang="en-US" sz="1500" dirty="0">
              <a:latin typeface="Lato" panose="020F0502020204030203" pitchFamily="34" charset="0"/>
              <a:ea typeface="Lato" panose="020F0502020204030203" pitchFamily="34" charset="0"/>
              <a:cs typeface="Lato" panose="020F0502020204030203" pitchFamily="34" charset="0"/>
            </a:endParaRPr>
          </a:p>
          <a:p>
            <a:pPr algn="ctr"/>
            <a:r>
              <a:rPr lang="en-US" sz="1500" i="1" dirty="0">
                <a:latin typeface="Lato"/>
                <a:ea typeface="Lato"/>
                <a:cs typeface="Lato"/>
              </a:rPr>
              <a:t>“Solutions that are inspired and supported by nature, which are cost-effective, simultaneously provide environmental, social and economic benefits, and help build </a:t>
            </a:r>
            <a:r>
              <a:rPr lang="en-US" sz="1500" i="1" dirty="0">
                <a:solidFill>
                  <a:srgbClr val="0070C0"/>
                </a:solidFill>
                <a:latin typeface="Lato"/>
                <a:ea typeface="Lato"/>
                <a:cs typeface="Lato"/>
              </a:rPr>
              <a:t>resilience</a:t>
            </a:r>
            <a:r>
              <a:rPr lang="en-US" sz="1500" i="1" dirty="0">
                <a:latin typeface="Lato"/>
                <a:ea typeface="Lato"/>
                <a:cs typeface="Lato"/>
              </a:rPr>
              <a:t>. Such solutions bring more, and more diverse, nature and natural features and processes into cities, landscapes and seascapes, through locally adapted, resource-efficient and systemic interventions.”</a:t>
            </a:r>
            <a:endParaRPr lang="en-US" sz="1500" dirty="0">
              <a:latin typeface="Lato"/>
              <a:ea typeface="Lato"/>
              <a:cs typeface="Lato"/>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r>
              <a:rPr lang="en-IE" sz="1500" b="1" dirty="0">
                <a:solidFill>
                  <a:srgbClr val="00B0F0"/>
                </a:solidFill>
                <a:latin typeface="Lato" panose="020F0502020204030203" pitchFamily="34" charset="0"/>
                <a:ea typeface="Lato" panose="020F0502020204030203" pitchFamily="34" charset="0"/>
                <a:cs typeface="Lato" panose="020F0502020204030203" pitchFamily="34" charset="0"/>
              </a:rPr>
              <a:t>By the UN Environment Assembly (2022)​</a:t>
            </a:r>
          </a:p>
          <a:p>
            <a:pPr algn="ctr"/>
            <a:r>
              <a:rPr lang="en-IE" sz="1500" i="1" dirty="0">
                <a:latin typeface="Lato" panose="020F0502020204030203" pitchFamily="34" charset="0"/>
                <a:ea typeface="Lato" panose="020F0502020204030203" pitchFamily="34" charset="0"/>
                <a:cs typeface="Lato" panose="020F0502020204030203" pitchFamily="34" charset="0"/>
              </a:rPr>
              <a:t>“… actions to protect, conserve, restore, sustainably use and manage natural or modified terrestrial, freshwater, coastal and marine ecosystems, which address social, economic and environmental challenges effectively and adaptively, while simultaneously providing human well-being, ecosystem services and </a:t>
            </a:r>
            <a:r>
              <a:rPr lang="en-IE" sz="1500" i="1" dirty="0">
                <a:solidFill>
                  <a:srgbClr val="0070C0"/>
                </a:solidFill>
                <a:latin typeface="Lato"/>
                <a:ea typeface="Lato"/>
                <a:cs typeface="Lato"/>
              </a:rPr>
              <a:t>resilience</a:t>
            </a:r>
            <a:r>
              <a:rPr lang="en-IE" sz="1500" i="1" dirty="0">
                <a:latin typeface="Lato" panose="020F0502020204030203" pitchFamily="34" charset="0"/>
                <a:ea typeface="Lato" panose="020F0502020204030203" pitchFamily="34" charset="0"/>
                <a:cs typeface="Lato" panose="020F0502020204030203" pitchFamily="34" charset="0"/>
              </a:rPr>
              <a:t> and biodiversity benefits.”​</a:t>
            </a:r>
          </a:p>
          <a:p>
            <a:pPr algn="ctr"/>
            <a:endParaRPr lang="en-US" sz="1500" dirty="0">
              <a:latin typeface="Lato" panose="020F0502020204030203" pitchFamily="34" charset="0"/>
              <a:ea typeface="Lato" panose="020F0502020204030203" pitchFamily="34" charset="0"/>
              <a:cs typeface="Lato" panose="020F0502020204030203" pitchFamily="34" charset="0"/>
            </a:endParaRPr>
          </a:p>
          <a:p>
            <a:pPr algn="ctr"/>
            <a:endParaRPr lang="en-US" sz="15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15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11</a:t>
            </a:r>
          </a:p>
        </p:txBody>
      </p:sp>
    </p:spTree>
    <p:extLst>
      <p:ext uri="{BB962C8B-B14F-4D97-AF65-F5344CB8AC3E}">
        <p14:creationId xmlns:p14="http://schemas.microsoft.com/office/powerpoint/2010/main" val="2786670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as an umbrella concept</a:t>
            </a:r>
            <a:endParaRPr lang="en-GB" sz="3200">
              <a:solidFill>
                <a:schemeClr val="bg1"/>
              </a:solidFill>
              <a:latin typeface="Lato"/>
              <a:ea typeface="Lato"/>
              <a:cs typeface="Lato"/>
            </a:endParaRPr>
          </a:p>
        </p:txBody>
      </p:sp>
      <p:sp>
        <p:nvSpPr>
          <p:cNvPr id="30" name="TextBox 29">
            <a:extLst>
              <a:ext uri="{FF2B5EF4-FFF2-40B4-BE49-F238E27FC236}">
                <a16:creationId xmlns:a16="http://schemas.microsoft.com/office/drawing/2014/main" id="{9B2EEC9F-43E0-16BF-BB6E-EE0DC644742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7</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2" name="Immagine 1"/>
          <p:cNvPicPr>
            <a:picLocks noChangeAspect="1"/>
          </p:cNvPicPr>
          <p:nvPr/>
        </p:nvPicPr>
        <p:blipFill>
          <a:blip r:embed="rId5"/>
          <a:stretch>
            <a:fillRect/>
          </a:stretch>
        </p:blipFill>
        <p:spPr>
          <a:xfrm>
            <a:off x="364882" y="1029884"/>
            <a:ext cx="5731118" cy="5231763"/>
          </a:xfrm>
          <a:prstGeom prst="rect">
            <a:avLst/>
          </a:prstGeom>
        </p:spPr>
      </p:pic>
      <p:sp>
        <p:nvSpPr>
          <p:cNvPr id="4" name="CasellaDiTesto 3"/>
          <p:cNvSpPr txBox="1"/>
          <p:nvPr/>
        </p:nvSpPr>
        <p:spPr>
          <a:xfrm>
            <a:off x="6614068" y="1237732"/>
            <a:ext cx="6003759" cy="4770537"/>
          </a:xfrm>
          <a:prstGeom prst="rect">
            <a:avLst/>
          </a:prstGeom>
          <a:noFill/>
        </p:spPr>
        <p:txBody>
          <a:bodyPr wrap="square" rtlCol="0">
            <a:spAutoFit/>
          </a:bodyPr>
          <a:lstStyle/>
          <a:p>
            <a:endParaRPr lang="it-IT" sz="1600">
              <a:latin typeface="Lato" panose="020F0502020204030203"/>
            </a:endParaRPr>
          </a:p>
          <a:p>
            <a:r>
              <a:rPr lang="it-IT" sz="1600" b="1" err="1">
                <a:solidFill>
                  <a:srgbClr val="FF8400"/>
                </a:solidFill>
                <a:latin typeface="Lato" panose="020F0502020204030203"/>
              </a:rPr>
              <a:t>EbA</a:t>
            </a:r>
            <a:r>
              <a:rPr lang="it-IT" sz="1600">
                <a:latin typeface="Lato" panose="020F0502020204030203"/>
              </a:rPr>
              <a:t> = </a:t>
            </a:r>
            <a:r>
              <a:rPr lang="it-IT" sz="1600" err="1">
                <a:latin typeface="Lato" panose="020F0502020204030203"/>
              </a:rPr>
              <a:t>ecosystem-based</a:t>
            </a:r>
            <a:r>
              <a:rPr lang="it-IT" sz="1600">
                <a:latin typeface="Lato" panose="020F0502020204030203"/>
              </a:rPr>
              <a:t> </a:t>
            </a:r>
            <a:r>
              <a:rPr lang="it-IT" sz="1600" err="1">
                <a:latin typeface="Lato" panose="020F0502020204030203"/>
              </a:rPr>
              <a:t>adaptation</a:t>
            </a:r>
            <a:endParaRPr lang="it-IT" sz="1600">
              <a:latin typeface="Lato" panose="020F0502020204030203"/>
            </a:endParaRPr>
          </a:p>
          <a:p>
            <a:r>
              <a:rPr lang="it-IT" sz="1600" b="1">
                <a:solidFill>
                  <a:srgbClr val="FF8400"/>
                </a:solidFill>
                <a:latin typeface="Lato" panose="020F0502020204030203"/>
              </a:rPr>
              <a:t>Eco-DRR</a:t>
            </a:r>
            <a:r>
              <a:rPr lang="it-IT" sz="1600">
                <a:latin typeface="Lato" panose="020F0502020204030203"/>
              </a:rPr>
              <a:t> = </a:t>
            </a:r>
            <a:r>
              <a:rPr lang="it-IT" sz="1600" err="1">
                <a:latin typeface="Lato" panose="020F0502020204030203"/>
              </a:rPr>
              <a:t>ecosystem-based</a:t>
            </a:r>
            <a:r>
              <a:rPr lang="it-IT" sz="1600">
                <a:latin typeface="Lato" panose="020F0502020204030203"/>
              </a:rPr>
              <a:t> </a:t>
            </a:r>
            <a:r>
              <a:rPr lang="it-IT" sz="1600" err="1">
                <a:latin typeface="Lato" panose="020F0502020204030203"/>
              </a:rPr>
              <a:t>disaster</a:t>
            </a:r>
            <a:r>
              <a:rPr lang="it-IT" sz="1600">
                <a:latin typeface="Lato" panose="020F0502020204030203"/>
              </a:rPr>
              <a:t> risk </a:t>
            </a:r>
            <a:r>
              <a:rPr lang="it-IT" sz="1600" err="1">
                <a:latin typeface="Lato" panose="020F0502020204030203"/>
              </a:rPr>
              <a:t>reduction</a:t>
            </a:r>
            <a:endParaRPr lang="it-IT" sz="1600">
              <a:latin typeface="Lato" panose="020F0502020204030203"/>
            </a:endParaRPr>
          </a:p>
          <a:p>
            <a:endParaRPr lang="it-IT" sz="1600">
              <a:latin typeface="Lato" panose="020F0502020204030203"/>
            </a:endParaRPr>
          </a:p>
          <a:p>
            <a:r>
              <a:rPr lang="it-IT" sz="1600">
                <a:latin typeface="Lato" panose="020F0502020204030203"/>
              </a:rPr>
              <a:t> </a:t>
            </a:r>
          </a:p>
          <a:p>
            <a:r>
              <a:rPr lang="it-IT" sz="1600" b="1">
                <a:solidFill>
                  <a:srgbClr val="FF8400"/>
                </a:solidFill>
                <a:latin typeface="Lato" panose="020F0502020204030203"/>
              </a:rPr>
              <a:t>GI </a:t>
            </a:r>
            <a:r>
              <a:rPr lang="it-IT" sz="1600">
                <a:latin typeface="Lato" panose="020F0502020204030203"/>
              </a:rPr>
              <a:t>=green </a:t>
            </a:r>
            <a:r>
              <a:rPr lang="it-IT" sz="1600" err="1">
                <a:latin typeface="Lato" panose="020F0502020204030203"/>
              </a:rPr>
              <a:t>infrastructure</a:t>
            </a:r>
            <a:r>
              <a:rPr lang="it-IT" sz="1600">
                <a:latin typeface="Lato" panose="020F0502020204030203"/>
              </a:rPr>
              <a:t> </a:t>
            </a:r>
          </a:p>
          <a:p>
            <a:r>
              <a:rPr lang="it-IT" sz="1600" b="1">
                <a:solidFill>
                  <a:srgbClr val="FF8400"/>
                </a:solidFill>
                <a:latin typeface="Lato" panose="020F0502020204030203"/>
              </a:rPr>
              <a:t>BI </a:t>
            </a:r>
            <a:r>
              <a:rPr lang="it-IT" sz="1600">
                <a:latin typeface="Lato" panose="020F0502020204030203"/>
              </a:rPr>
              <a:t>= blue </a:t>
            </a:r>
            <a:r>
              <a:rPr lang="it-IT" sz="1600" err="1">
                <a:latin typeface="Lato" panose="020F0502020204030203"/>
              </a:rPr>
              <a:t>infrastructure</a:t>
            </a:r>
            <a:endParaRPr lang="it-IT" sz="1600">
              <a:latin typeface="Lato" panose="020F0502020204030203"/>
            </a:endParaRPr>
          </a:p>
          <a:p>
            <a:r>
              <a:rPr lang="it-IT" sz="1600" b="1">
                <a:solidFill>
                  <a:srgbClr val="FF8400"/>
                </a:solidFill>
                <a:latin typeface="Lato" panose="020F0502020204030203"/>
              </a:rPr>
              <a:t>GBI</a:t>
            </a:r>
            <a:r>
              <a:rPr lang="it-IT" sz="1600">
                <a:latin typeface="Lato" panose="020F0502020204030203"/>
              </a:rPr>
              <a:t> = green-blue </a:t>
            </a:r>
            <a:r>
              <a:rPr lang="it-IT" sz="1600" err="1">
                <a:latin typeface="Lato" panose="020F0502020204030203"/>
              </a:rPr>
              <a:t>infrastructure</a:t>
            </a:r>
            <a:endParaRPr lang="it-IT" sz="1600">
              <a:latin typeface="Lato" panose="020F0502020204030203"/>
            </a:endParaRPr>
          </a:p>
          <a:p>
            <a:r>
              <a:rPr lang="it-IT" sz="1600" b="1">
                <a:solidFill>
                  <a:srgbClr val="FF8400"/>
                </a:solidFill>
                <a:latin typeface="Lato" panose="020F0502020204030203"/>
              </a:rPr>
              <a:t>UF</a:t>
            </a:r>
            <a:r>
              <a:rPr lang="it-IT" sz="1600">
                <a:latin typeface="Lato" panose="020F0502020204030203"/>
              </a:rPr>
              <a:t> = </a:t>
            </a:r>
            <a:r>
              <a:rPr lang="it-IT" sz="1600" err="1">
                <a:latin typeface="Lato" panose="020F0502020204030203"/>
              </a:rPr>
              <a:t>urban</a:t>
            </a:r>
            <a:r>
              <a:rPr lang="it-IT" sz="1600">
                <a:latin typeface="Lato" panose="020F0502020204030203"/>
              </a:rPr>
              <a:t> </a:t>
            </a:r>
            <a:r>
              <a:rPr lang="it-IT" sz="1600" err="1">
                <a:latin typeface="Lato" panose="020F0502020204030203"/>
              </a:rPr>
              <a:t>forestry</a:t>
            </a:r>
            <a:endParaRPr lang="it-IT" sz="1600">
              <a:latin typeface="Lato" panose="020F0502020204030203"/>
            </a:endParaRPr>
          </a:p>
          <a:p>
            <a:endParaRPr lang="it-IT" sz="1600">
              <a:latin typeface="Lato" panose="020F0502020204030203"/>
            </a:endParaRPr>
          </a:p>
          <a:p>
            <a:endParaRPr lang="it-IT" sz="1600">
              <a:latin typeface="Lato" panose="020F0502020204030203"/>
            </a:endParaRPr>
          </a:p>
          <a:p>
            <a:r>
              <a:rPr lang="it-IT" sz="1600" b="1" err="1">
                <a:solidFill>
                  <a:srgbClr val="FF8400"/>
                </a:solidFill>
                <a:latin typeface="Lato" panose="020F0502020204030203"/>
              </a:rPr>
              <a:t>SuDS</a:t>
            </a:r>
            <a:r>
              <a:rPr lang="en-US" sz="1600">
                <a:latin typeface="Lato" panose="020F0502020204030203"/>
              </a:rPr>
              <a:t>= sustainable urban drainage systems</a:t>
            </a:r>
          </a:p>
          <a:p>
            <a:r>
              <a:rPr lang="en-US" sz="1600" b="1">
                <a:solidFill>
                  <a:srgbClr val="FF8400"/>
                </a:solidFill>
                <a:latin typeface="Lato" panose="020F0502020204030203"/>
              </a:rPr>
              <a:t>EE</a:t>
            </a:r>
            <a:r>
              <a:rPr lang="en-US" sz="1600">
                <a:latin typeface="Lato" panose="020F0502020204030203"/>
              </a:rPr>
              <a:t> = ecological engineering</a:t>
            </a:r>
          </a:p>
          <a:p>
            <a:r>
              <a:rPr lang="en-US" sz="1600" b="1">
                <a:solidFill>
                  <a:srgbClr val="FF8400"/>
                </a:solidFill>
                <a:latin typeface="Lato" panose="020F0502020204030203"/>
              </a:rPr>
              <a:t>BMPs</a:t>
            </a:r>
            <a:r>
              <a:rPr lang="en-US" sz="1600">
                <a:latin typeface="Lato" panose="020F0502020204030203"/>
              </a:rPr>
              <a:t> = best management practices</a:t>
            </a:r>
          </a:p>
          <a:p>
            <a:r>
              <a:rPr lang="en-US" sz="1600" b="1">
                <a:solidFill>
                  <a:srgbClr val="FF8400"/>
                </a:solidFill>
                <a:latin typeface="Lato" panose="020F0502020204030203"/>
              </a:rPr>
              <a:t>LID</a:t>
            </a:r>
            <a:r>
              <a:rPr lang="en-US" sz="1600">
                <a:latin typeface="Lato" panose="020F0502020204030203"/>
              </a:rPr>
              <a:t> = low-impact design</a:t>
            </a:r>
          </a:p>
          <a:p>
            <a:r>
              <a:rPr lang="en-US" sz="1600" b="1">
                <a:solidFill>
                  <a:srgbClr val="FF8400"/>
                </a:solidFill>
                <a:latin typeface="Lato" panose="020F0502020204030203"/>
              </a:rPr>
              <a:t>WSUD</a:t>
            </a:r>
            <a:r>
              <a:rPr lang="en-US" sz="1600">
                <a:latin typeface="Lato" panose="020F0502020204030203"/>
              </a:rPr>
              <a:t> = water-sensitive urban design</a:t>
            </a:r>
          </a:p>
          <a:p>
            <a:endParaRPr lang="en-US" sz="1600">
              <a:latin typeface="Lato" panose="020F0502020204030203"/>
            </a:endParaRPr>
          </a:p>
          <a:p>
            <a:endParaRPr lang="en-US" sz="1600">
              <a:latin typeface="Lato" panose="020F0502020204030203"/>
            </a:endParaRPr>
          </a:p>
          <a:p>
            <a:r>
              <a:rPr lang="en-US" sz="1600" b="1">
                <a:solidFill>
                  <a:srgbClr val="FF8400"/>
                </a:solidFill>
                <a:latin typeface="Lato" panose="020F0502020204030203"/>
              </a:rPr>
              <a:t>ESS</a:t>
            </a:r>
            <a:r>
              <a:rPr lang="en-US" sz="1600">
                <a:latin typeface="Lato" panose="020F0502020204030203"/>
              </a:rPr>
              <a:t> = ecosystem services</a:t>
            </a:r>
            <a:endParaRPr lang="it-IT" sz="1600">
              <a:latin typeface="Lato" panose="020F0502020204030203"/>
            </a:endParaRPr>
          </a:p>
        </p:txBody>
      </p:sp>
      <p:sp>
        <p:nvSpPr>
          <p:cNvPr id="6" name="CasellaDiTesto 5"/>
          <p:cNvSpPr txBox="1"/>
          <p:nvPr/>
        </p:nvSpPr>
        <p:spPr>
          <a:xfrm>
            <a:off x="9615948" y="6008269"/>
            <a:ext cx="11857055" cy="276999"/>
          </a:xfrm>
          <a:prstGeom prst="rect">
            <a:avLst/>
          </a:prstGeom>
          <a:noFill/>
        </p:spPr>
        <p:txBody>
          <a:bodyPr wrap="square" rtlCol="0">
            <a:spAutoFit/>
          </a:bodyPr>
          <a:lstStyle/>
          <a:p>
            <a:r>
              <a:rPr lang="it-IT" sz="1200" i="1" dirty="0">
                <a:latin typeface="Lato"/>
                <a:ea typeface="Lato"/>
                <a:cs typeface="Lato"/>
              </a:rPr>
              <a:t>Source: </a:t>
            </a:r>
            <a:r>
              <a:rPr lang="en-US" sz="1200" i="1" dirty="0">
                <a:latin typeface="Lato"/>
                <a:ea typeface="Lato"/>
                <a:cs typeface="Lato"/>
                <a:hlinkClick r:id="rId6"/>
              </a:rPr>
              <a:t>European Commission (2021)</a:t>
            </a:r>
            <a:endParaRPr lang="it-IT" sz="1200" i="1" dirty="0">
              <a:latin typeface="Lato"/>
              <a:ea typeface="Lato"/>
              <a:cs typeface="Lato"/>
            </a:endParaRPr>
          </a:p>
        </p:txBody>
      </p:sp>
    </p:spTree>
    <p:extLst>
      <p:ext uri="{BB962C8B-B14F-4D97-AF65-F5344CB8AC3E}">
        <p14:creationId xmlns:p14="http://schemas.microsoft.com/office/powerpoint/2010/main" val="2206895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700" b="1" dirty="0">
                <a:solidFill>
                  <a:schemeClr val="bg1"/>
                </a:solidFill>
                <a:latin typeface="Lato"/>
                <a:ea typeface="Lato"/>
                <a:cs typeface="Lato"/>
              </a:rPr>
              <a:t>Nature-based Solutions vs. Ecosystem-based Disaster Risk Reduction</a:t>
            </a:r>
            <a:endParaRPr lang="en-GB" sz="2700" dirty="0">
              <a:solidFill>
                <a:schemeClr val="bg1"/>
              </a:solidFill>
              <a:latin typeface="Lato"/>
              <a:ea typeface="Lato"/>
              <a:cs typeface="Lato"/>
            </a:endParaRPr>
          </a:p>
        </p:txBody>
      </p:sp>
      <p:sp>
        <p:nvSpPr>
          <p:cNvPr id="30" name="TextBox 29">
            <a:extLst>
              <a:ext uri="{FF2B5EF4-FFF2-40B4-BE49-F238E27FC236}">
                <a16:creationId xmlns:a16="http://schemas.microsoft.com/office/drawing/2014/main" id="{9B2EEC9F-43E0-16BF-BB6E-EE0DC644742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a:extLst>
              <a:ext uri="{FF2B5EF4-FFF2-40B4-BE49-F238E27FC236}">
                <a16:creationId xmlns:a16="http://schemas.microsoft.com/office/drawing/2014/main" id="{2AA390EA-3989-6C11-2CA7-661D197CD6FB}"/>
              </a:ext>
            </a:extLst>
          </p:cNvPr>
          <p:cNvSpPr/>
          <p:nvPr/>
        </p:nvSpPr>
        <p:spPr>
          <a:xfrm>
            <a:off x="335155" y="2493276"/>
            <a:ext cx="6781261" cy="2862322"/>
          </a:xfrm>
          <a:prstGeom prst="rect">
            <a:avLst/>
          </a:prstGeom>
        </p:spPr>
        <p:txBody>
          <a:bodyPr wrap="square" lIns="91440" tIns="45720" rIns="91440" bIns="45720" anchor="t">
            <a:spAutoFit/>
          </a:bodyPr>
          <a:lstStyle/>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‘’Ecosystem-based Disaster Risk Reduction (Eco-DRR) is the sustainable management, conservation and restoration of ecosystems to reduce disaster risk, with the aim to achieve sustainable and resilient development.’’</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Nature-based Solutions encompasses approaches of working with nature, such as ecosystem-based disaster risk reduction (Eco-DRR).</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p:txBody>
      </p:sp>
      <p:sp>
        <p:nvSpPr>
          <p:cNvPr id="8" name="TextBox 7">
            <a:extLst>
              <a:ext uri="{FF2B5EF4-FFF2-40B4-BE49-F238E27FC236}">
                <a16:creationId xmlns:a16="http://schemas.microsoft.com/office/drawing/2014/main" id="{8A68A7EA-64C6-B221-1D08-D36FEA152EF8}"/>
              </a:ext>
            </a:extLst>
          </p:cNvPr>
          <p:cNvSpPr txBox="1"/>
          <p:nvPr/>
        </p:nvSpPr>
        <p:spPr>
          <a:xfrm>
            <a:off x="7762008" y="5945496"/>
            <a:ext cx="4585253" cy="523220"/>
          </a:xfrm>
          <a:prstGeom prst="rect">
            <a:avLst/>
          </a:prstGeom>
          <a:noFill/>
        </p:spPr>
        <p:txBody>
          <a:bodyPr wrap="square" rtlCol="0">
            <a:spAutoFit/>
          </a:bodyPr>
          <a:lstStyle/>
          <a:p>
            <a:r>
              <a:rPr lang="en-US" sz="1400" i="1" dirty="0">
                <a:solidFill>
                  <a:schemeClr val="tx1">
                    <a:lumMod val="75000"/>
                    <a:lumOff val="25000"/>
                  </a:schemeClr>
                </a:solidFill>
                <a:latin typeface="Lato"/>
                <a:ea typeface="Lato"/>
                <a:cs typeface="Lato"/>
              </a:rPr>
              <a:t>Sources: Estrella and </a:t>
            </a:r>
            <a:r>
              <a:rPr lang="en-US" sz="1400" i="1" dirty="0" err="1">
                <a:solidFill>
                  <a:schemeClr val="tx1">
                    <a:lumMod val="75000"/>
                    <a:lumOff val="25000"/>
                  </a:schemeClr>
                </a:solidFill>
                <a:latin typeface="Lato"/>
                <a:ea typeface="Lato"/>
                <a:cs typeface="Lato"/>
              </a:rPr>
              <a:t>Saalismaa</a:t>
            </a:r>
            <a:r>
              <a:rPr lang="en-US" sz="1400" i="1" dirty="0">
                <a:solidFill>
                  <a:schemeClr val="tx1">
                    <a:lumMod val="75000"/>
                    <a:lumOff val="25000"/>
                  </a:schemeClr>
                </a:solidFill>
                <a:latin typeface="Lato"/>
                <a:ea typeface="Lato"/>
                <a:cs typeface="Lato"/>
              </a:rPr>
              <a:t>, (2013</a:t>
            </a:r>
            <a:r>
              <a:rPr lang="en-US" sz="1400" dirty="0">
                <a:solidFill>
                  <a:schemeClr val="tx1">
                    <a:lumMod val="75000"/>
                    <a:lumOff val="25000"/>
                  </a:schemeClr>
                </a:solidFill>
                <a:latin typeface="Lato"/>
                <a:ea typeface="Lato"/>
                <a:cs typeface="Lato"/>
              </a:rPr>
              <a:t>), </a:t>
            </a:r>
            <a:r>
              <a:rPr lang="en-US" sz="1400" dirty="0">
                <a:solidFill>
                  <a:schemeClr val="tx1">
                    <a:lumMod val="75000"/>
                    <a:lumOff val="25000"/>
                  </a:schemeClr>
                </a:solidFill>
                <a:latin typeface="Lato"/>
                <a:ea typeface="Lato"/>
                <a:cs typeface="Lato"/>
                <a:hlinkClick r:id="rId5"/>
              </a:rPr>
              <a:t>UNDRR (2021)</a:t>
            </a:r>
            <a:endParaRPr lang="en-US" sz="1400" dirty="0">
              <a:solidFill>
                <a:schemeClr val="tx1">
                  <a:lumMod val="75000"/>
                  <a:lumOff val="25000"/>
                </a:schemeClr>
              </a:solidFill>
              <a:latin typeface="Lato"/>
              <a:ea typeface="Lato"/>
              <a:cs typeface="Lato"/>
            </a:endParaRPr>
          </a:p>
          <a:p>
            <a:endParaRPr lang="en-US" sz="1400" dirty="0"/>
          </a:p>
        </p:txBody>
      </p:sp>
      <p:pic>
        <p:nvPicPr>
          <p:cNvPr id="11" name="Picture 10" descr="Diagram&#10;&#10;Description automatically generated">
            <a:extLst>
              <a:ext uri="{FF2B5EF4-FFF2-40B4-BE49-F238E27FC236}">
                <a16:creationId xmlns:a16="http://schemas.microsoft.com/office/drawing/2014/main" id="{622AA0D0-CD94-5CE3-A80F-57FAF0B1E72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726017" y="1360588"/>
            <a:ext cx="4130828" cy="4481414"/>
          </a:xfrm>
          <a:prstGeom prst="rect">
            <a:avLst/>
          </a:prstGeom>
        </p:spPr>
      </p:pic>
    </p:spTree>
    <p:extLst>
      <p:ext uri="{BB962C8B-B14F-4D97-AF65-F5344CB8AC3E}">
        <p14:creationId xmlns:p14="http://schemas.microsoft.com/office/powerpoint/2010/main" val="1441488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Group 64">
            <a:extLst>
              <a:ext uri="{FF2B5EF4-FFF2-40B4-BE49-F238E27FC236}">
                <a16:creationId xmlns:a16="http://schemas.microsoft.com/office/drawing/2014/main" id="{5956CDBF-85CD-44F1-BD98-00CD172D3D87}"/>
              </a:ext>
            </a:extLst>
          </p:cNvPr>
          <p:cNvGrpSpPr/>
          <p:nvPr/>
        </p:nvGrpSpPr>
        <p:grpSpPr>
          <a:xfrm>
            <a:off x="2306939" y="604912"/>
            <a:ext cx="8211347" cy="5391432"/>
            <a:chOff x="27280" y="2693510"/>
            <a:chExt cx="4923862" cy="3512685"/>
          </a:xfrm>
          <a:effectLst>
            <a:outerShdw blurRad="50800" dist="38100" dir="8100000" algn="tr" rotWithShape="0">
              <a:prstClr val="black">
                <a:alpha val="40000"/>
              </a:prstClr>
            </a:outerShdw>
          </a:effectLst>
        </p:grpSpPr>
        <p:pic>
          <p:nvPicPr>
            <p:cNvPr id="67" name="Picture 66">
              <a:extLst>
                <a:ext uri="{FF2B5EF4-FFF2-40B4-BE49-F238E27FC236}">
                  <a16:creationId xmlns:a16="http://schemas.microsoft.com/office/drawing/2014/main" id="{A566A4BE-F068-4D97-8376-316AD5D5FC0D}"/>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7280" y="3145495"/>
              <a:ext cx="4682674" cy="3060700"/>
            </a:xfrm>
            <a:prstGeom prst="rect">
              <a:avLst/>
            </a:prstGeom>
            <a:ln>
              <a:noFill/>
            </a:ln>
            <a:effectLst>
              <a:softEdge rad="112500"/>
            </a:effectLst>
          </p:spPr>
        </p:pic>
        <p:sp>
          <p:nvSpPr>
            <p:cNvPr id="68" name="Rectangle 67">
              <a:extLst>
                <a:ext uri="{FF2B5EF4-FFF2-40B4-BE49-F238E27FC236}">
                  <a16:creationId xmlns:a16="http://schemas.microsoft.com/office/drawing/2014/main" id="{32A47A32-61B2-4C5A-97DC-F46CBDDE8111}"/>
                </a:ext>
              </a:extLst>
            </p:cNvPr>
            <p:cNvSpPr/>
            <p:nvPr/>
          </p:nvSpPr>
          <p:spPr>
            <a:xfrm>
              <a:off x="268468" y="2693510"/>
              <a:ext cx="4682674" cy="30607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grpSp>
      <p:cxnSp>
        <p:nvCxnSpPr>
          <p:cNvPr id="33" name="Straight Arrow Connector 32">
            <a:extLst>
              <a:ext uri="{FF2B5EF4-FFF2-40B4-BE49-F238E27FC236}">
                <a16:creationId xmlns:a16="http://schemas.microsoft.com/office/drawing/2014/main" id="{D1BC8F5A-267B-5414-971A-CCA11CFE7B73}"/>
              </a:ext>
            </a:extLst>
          </p:cNvPr>
          <p:cNvCxnSpPr>
            <a:cxnSpLocks/>
          </p:cNvCxnSpPr>
          <p:nvPr/>
        </p:nvCxnSpPr>
        <p:spPr>
          <a:xfrm flipH="1" flipV="1">
            <a:off x="3949148" y="5139033"/>
            <a:ext cx="1775377" cy="242592"/>
          </a:xfrm>
          <a:prstGeom prst="straightConnector1">
            <a:avLst/>
          </a:prstGeom>
          <a:ln w="57150">
            <a:solidFill>
              <a:srgbClr val="FF84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FB5908F-37C5-A35C-C729-D832731FCFC8}"/>
              </a:ext>
            </a:extLst>
          </p:cNvPr>
          <p:cNvCxnSpPr>
            <a:cxnSpLocks/>
          </p:cNvCxnSpPr>
          <p:nvPr/>
        </p:nvCxnSpPr>
        <p:spPr>
          <a:xfrm flipV="1">
            <a:off x="2456430" y="2526565"/>
            <a:ext cx="1104900" cy="1609725"/>
          </a:xfrm>
          <a:prstGeom prst="straightConnector1">
            <a:avLst/>
          </a:prstGeom>
          <a:ln w="57150">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82" name="Rectangle 81">
            <a:extLst>
              <a:ext uri="{FF2B5EF4-FFF2-40B4-BE49-F238E27FC236}">
                <a16:creationId xmlns:a16="http://schemas.microsoft.com/office/drawing/2014/main" id="{9FE4E692-A131-4729-B537-431B7CDC6BB1}"/>
              </a:ext>
            </a:extLst>
          </p:cNvPr>
          <p:cNvSpPr/>
          <p:nvPr/>
        </p:nvSpPr>
        <p:spPr>
          <a:xfrm>
            <a:off x="10837959" y="6010616"/>
            <a:ext cx="2809751" cy="276999"/>
          </a:xfrm>
          <a:prstGeom prst="rect">
            <a:avLst/>
          </a:prstGeom>
        </p:spPr>
        <p:txBody>
          <a:bodyPr wrap="square" lIns="91440" tIns="45720" rIns="91440" bIns="45720" anchor="t">
            <a:spAutoFit/>
          </a:bodyPr>
          <a:lstStyle/>
          <a:p>
            <a:r>
              <a:rPr lang="en-GB" sz="1200" i="1" dirty="0">
                <a:latin typeface="Lato"/>
                <a:ea typeface="Lato"/>
                <a:cs typeface="Lato"/>
              </a:rPr>
              <a:t>Source: </a:t>
            </a:r>
            <a:r>
              <a:rPr lang="en-GB" sz="1200" i="1" dirty="0">
                <a:latin typeface="Lato"/>
                <a:ea typeface="Lato"/>
                <a:cs typeface="Lato"/>
                <a:hlinkClick r:id="rId6"/>
              </a:rPr>
              <a:t>Geo-IKP</a:t>
            </a:r>
            <a:r>
              <a:rPr lang="en-GB" sz="1200" i="1" dirty="0">
                <a:latin typeface="Lato"/>
                <a:ea typeface="Lato"/>
                <a:cs typeface="Lato"/>
              </a:rPr>
              <a:t> </a:t>
            </a:r>
            <a:endParaRPr lang="en-GB" sz="1200" i="1" dirty="0">
              <a:latin typeface="Lato" panose="020F0502020204030203" pitchFamily="34" charset="0"/>
              <a:ea typeface="Lato" panose="020F0502020204030203" pitchFamily="34" charset="0"/>
              <a:cs typeface="Lato" panose="020F0502020204030203" pitchFamily="34" charset="0"/>
            </a:endParaRPr>
          </a:p>
        </p:txBody>
      </p:sp>
      <p:sp>
        <p:nvSpPr>
          <p:cNvPr id="27" name="TextBox 26">
            <a:extLst>
              <a:ext uri="{FF2B5EF4-FFF2-40B4-BE49-F238E27FC236}">
                <a16:creationId xmlns:a16="http://schemas.microsoft.com/office/drawing/2014/main" id="{A007B738-EDCC-44B6-A3C5-C377B68FC927}"/>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Examples of Nature-based Solutions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DF923D1B-6571-E90B-E815-6104FF355140}"/>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14</a:t>
            </a:r>
          </a:p>
        </p:txBody>
      </p:sp>
      <p:grpSp>
        <p:nvGrpSpPr>
          <p:cNvPr id="3" name="Group 2">
            <a:extLst>
              <a:ext uri="{FF2B5EF4-FFF2-40B4-BE49-F238E27FC236}">
                <a16:creationId xmlns:a16="http://schemas.microsoft.com/office/drawing/2014/main" id="{9FC1853D-0596-371A-FECE-0E26B4A6507E}"/>
              </a:ext>
            </a:extLst>
          </p:cNvPr>
          <p:cNvGrpSpPr/>
          <p:nvPr/>
        </p:nvGrpSpPr>
        <p:grpSpPr>
          <a:xfrm>
            <a:off x="302601" y="2667976"/>
            <a:ext cx="2794366" cy="2187437"/>
            <a:chOff x="207351" y="2248876"/>
            <a:chExt cx="2794366" cy="2496722"/>
          </a:xfrm>
        </p:grpSpPr>
        <p:sp>
          <p:nvSpPr>
            <p:cNvPr id="30" name="Rectangle 29">
              <a:extLst>
                <a:ext uri="{FF2B5EF4-FFF2-40B4-BE49-F238E27FC236}">
                  <a16:creationId xmlns:a16="http://schemas.microsoft.com/office/drawing/2014/main" id="{DF6BF140-5E13-9DC7-5082-E55CAC22EE63}"/>
                </a:ext>
              </a:extLst>
            </p:cNvPr>
            <p:cNvSpPr/>
            <p:nvPr/>
          </p:nvSpPr>
          <p:spPr>
            <a:xfrm>
              <a:off x="207351" y="2248876"/>
              <a:ext cx="2754678" cy="2196311"/>
            </a:xfrm>
            <a:prstGeom prst="rect">
              <a:avLst/>
            </a:prstGeom>
            <a:solidFill>
              <a:srgbClr val="D0E6B5"/>
            </a:solidFill>
            <a:ln w="28575">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70" name="Group 69">
              <a:extLst>
                <a:ext uri="{FF2B5EF4-FFF2-40B4-BE49-F238E27FC236}">
                  <a16:creationId xmlns:a16="http://schemas.microsoft.com/office/drawing/2014/main" id="{0D310777-458D-4FE8-A8CC-651DC47A667B}"/>
                </a:ext>
              </a:extLst>
            </p:cNvPr>
            <p:cNvGrpSpPr/>
            <p:nvPr/>
          </p:nvGrpSpPr>
          <p:grpSpPr>
            <a:xfrm>
              <a:off x="326355" y="2326767"/>
              <a:ext cx="2564866" cy="2418831"/>
              <a:chOff x="870240" y="1286520"/>
              <a:chExt cx="2672727" cy="2329153"/>
            </a:xfrm>
            <a:effectLst>
              <a:outerShdw blurRad="50800" dist="38100" dir="8100000" algn="tr" rotWithShape="0">
                <a:prstClr val="black">
                  <a:alpha val="40000"/>
                </a:prstClr>
              </a:outerShdw>
            </a:effectLst>
          </p:grpSpPr>
          <p:pic>
            <p:nvPicPr>
              <p:cNvPr id="71" name="Picture 2" descr="...">
                <a:extLst>
                  <a:ext uri="{FF2B5EF4-FFF2-40B4-BE49-F238E27FC236}">
                    <a16:creationId xmlns:a16="http://schemas.microsoft.com/office/drawing/2014/main" id="{46B4A5DF-EA2E-4E06-9BB0-7907CE8B6223}"/>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70240" y="1286520"/>
                <a:ext cx="2662802" cy="142333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2" name="Rectangle 71">
                <a:extLst>
                  <a:ext uri="{FF2B5EF4-FFF2-40B4-BE49-F238E27FC236}">
                    <a16:creationId xmlns:a16="http://schemas.microsoft.com/office/drawing/2014/main" id="{FC33D923-1934-42E4-8DE7-40180BC2846E}"/>
                  </a:ext>
                </a:extLst>
              </p:cNvPr>
              <p:cNvSpPr/>
              <p:nvPr/>
            </p:nvSpPr>
            <p:spPr>
              <a:xfrm>
                <a:off x="880165" y="1839547"/>
                <a:ext cx="2662802" cy="1776126"/>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Lato" panose="020F0502020204030203" pitchFamily="34" charset="0"/>
                  <a:ea typeface="Lato" panose="020F0502020204030203" pitchFamily="34" charset="0"/>
                  <a:cs typeface="Lato" panose="020F0502020204030203" pitchFamily="34" charset="0"/>
                </a:endParaRPr>
              </a:p>
            </p:txBody>
          </p:sp>
        </p:grpSp>
        <p:sp>
          <p:nvSpPr>
            <p:cNvPr id="83" name="Rectangle 82">
              <a:extLst>
                <a:ext uri="{FF2B5EF4-FFF2-40B4-BE49-F238E27FC236}">
                  <a16:creationId xmlns:a16="http://schemas.microsoft.com/office/drawing/2014/main" id="{6D392DB7-A96A-4656-B5BD-96165EFB75AB}"/>
                </a:ext>
              </a:extLst>
            </p:cNvPr>
            <p:cNvSpPr/>
            <p:nvPr/>
          </p:nvSpPr>
          <p:spPr>
            <a:xfrm>
              <a:off x="207351" y="3839128"/>
              <a:ext cx="2794366" cy="562070"/>
            </a:xfrm>
            <a:prstGeom prst="rect">
              <a:avLst/>
            </a:prstGeom>
          </p:spPr>
          <p:txBody>
            <a:bodyPr wrap="square" lIns="91440" tIns="45720" rIns="91440" bIns="45720" anchor="t">
              <a:spAutoFit/>
            </a:bodyPr>
            <a:lstStyle/>
            <a:p>
              <a:pPr algn="ctr"/>
              <a:r>
                <a:rPr lang="en-GB" sz="1100" dirty="0">
                  <a:solidFill>
                    <a:srgbClr val="00B050"/>
                  </a:solidFill>
                  <a:latin typeface="Lato"/>
                  <a:ea typeface="Lato"/>
                  <a:cs typeface="Lato"/>
                </a:rPr>
                <a:t>Sustainable Urban Drainage Systems (</a:t>
              </a:r>
              <a:r>
                <a:rPr lang="en-GB" sz="1100" dirty="0" err="1">
                  <a:solidFill>
                    <a:srgbClr val="00B050"/>
                  </a:solidFill>
                  <a:latin typeface="Lato"/>
                  <a:ea typeface="Lato"/>
                  <a:cs typeface="Lato"/>
                </a:rPr>
                <a:t>SuDs</a:t>
              </a:r>
              <a:r>
                <a:rPr lang="en-GB" sz="1100" dirty="0">
                  <a:solidFill>
                    <a:srgbClr val="00B050"/>
                  </a:solidFill>
                  <a:latin typeface="Lato"/>
                  <a:ea typeface="Lato"/>
                  <a:cs typeface="Lato"/>
                </a:rPr>
                <a:t>) to reduce flood risks</a:t>
              </a:r>
              <a:r>
                <a:rPr lang="en-GB" sz="1500" dirty="0">
                  <a:latin typeface="Lato"/>
                  <a:ea typeface="Lato"/>
                  <a:cs typeface="Lato"/>
                </a:rPr>
                <a:t> </a:t>
              </a:r>
              <a:endParaRPr lang="en-GB" dirty="0"/>
            </a:p>
          </p:txBody>
        </p:sp>
      </p:grpSp>
      <p:cxnSp>
        <p:nvCxnSpPr>
          <p:cNvPr id="8" name="Straight Arrow Connector 7">
            <a:extLst>
              <a:ext uri="{FF2B5EF4-FFF2-40B4-BE49-F238E27FC236}">
                <a16:creationId xmlns:a16="http://schemas.microsoft.com/office/drawing/2014/main" id="{146B16C4-5079-E2B8-FD3B-44EF21932D52}"/>
              </a:ext>
            </a:extLst>
          </p:cNvPr>
          <p:cNvCxnSpPr>
            <a:cxnSpLocks/>
          </p:cNvCxnSpPr>
          <p:nvPr/>
        </p:nvCxnSpPr>
        <p:spPr>
          <a:xfrm flipH="1">
            <a:off x="5960941" y="2466975"/>
            <a:ext cx="2935409" cy="75606"/>
          </a:xfrm>
          <a:prstGeom prst="straightConnector1">
            <a:avLst/>
          </a:prstGeom>
          <a:ln w="57150">
            <a:solidFill>
              <a:srgbClr val="00B0F0"/>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A0978F4-4A86-2F19-926A-951B381A584E}"/>
              </a:ext>
            </a:extLst>
          </p:cNvPr>
          <p:cNvGrpSpPr/>
          <p:nvPr/>
        </p:nvGrpSpPr>
        <p:grpSpPr>
          <a:xfrm>
            <a:off x="8811356" y="1505925"/>
            <a:ext cx="2640378" cy="1817809"/>
            <a:chOff x="6049106" y="2791800"/>
            <a:chExt cx="2745153" cy="1713034"/>
          </a:xfrm>
        </p:grpSpPr>
        <p:sp>
          <p:nvSpPr>
            <p:cNvPr id="32" name="Rectangle 31">
              <a:extLst>
                <a:ext uri="{FF2B5EF4-FFF2-40B4-BE49-F238E27FC236}">
                  <a16:creationId xmlns:a16="http://schemas.microsoft.com/office/drawing/2014/main" id="{7E4BD254-38EB-9E15-290B-05210527164C}"/>
                </a:ext>
              </a:extLst>
            </p:cNvPr>
            <p:cNvSpPr/>
            <p:nvPr/>
          </p:nvSpPr>
          <p:spPr>
            <a:xfrm>
              <a:off x="6049106" y="2791800"/>
              <a:ext cx="2745153" cy="1713034"/>
            </a:xfrm>
            <a:prstGeom prst="rect">
              <a:avLst/>
            </a:prstGeom>
            <a:solidFill>
              <a:srgbClr val="E5F8FF"/>
            </a:solidFill>
            <a:ln w="28575">
              <a:solidFill>
                <a:srgbClr val="00B0F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7" name="Picture 6" descr="...">
              <a:extLst>
                <a:ext uri="{FF2B5EF4-FFF2-40B4-BE49-F238E27FC236}">
                  <a16:creationId xmlns:a16="http://schemas.microsoft.com/office/drawing/2014/main" id="{5D8BC790-0693-4699-8B1D-E23A29DC6CB7}"/>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187321" y="2904704"/>
              <a:ext cx="2506941" cy="1278686"/>
            </a:xfrm>
            <a:prstGeom prst="rect">
              <a:avLst/>
            </a:prstGeom>
            <a:noFill/>
            <a:ln>
              <a:no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1" name="Rectangle 80">
              <a:extLst>
                <a:ext uri="{FF2B5EF4-FFF2-40B4-BE49-F238E27FC236}">
                  <a16:creationId xmlns:a16="http://schemas.microsoft.com/office/drawing/2014/main" id="{5AF94AEE-C160-4E28-BB01-68B122D0DF20}"/>
                </a:ext>
              </a:extLst>
            </p:cNvPr>
            <p:cNvSpPr/>
            <p:nvPr/>
          </p:nvSpPr>
          <p:spPr>
            <a:xfrm>
              <a:off x="6130756" y="4213744"/>
              <a:ext cx="2603108" cy="261610"/>
            </a:xfrm>
            <a:prstGeom prst="rect">
              <a:avLst/>
            </a:prstGeom>
          </p:spPr>
          <p:txBody>
            <a:bodyPr wrap="square" lIns="91440" tIns="45720" rIns="91440" bIns="45720" anchor="t">
              <a:spAutoFit/>
            </a:bodyPr>
            <a:lstStyle/>
            <a:p>
              <a:pPr algn="ctr"/>
              <a:r>
                <a:rPr lang="en-GB" sz="1100">
                  <a:solidFill>
                    <a:srgbClr val="0070C0"/>
                  </a:solidFill>
                  <a:latin typeface="Lato"/>
                  <a:ea typeface="Lato"/>
                  <a:cs typeface="Lato"/>
                </a:rPr>
                <a:t>River restoration for flood protection</a:t>
              </a:r>
            </a:p>
          </p:txBody>
        </p:sp>
      </p:grpSp>
      <p:grpSp>
        <p:nvGrpSpPr>
          <p:cNvPr id="4" name="Group 3">
            <a:extLst>
              <a:ext uri="{FF2B5EF4-FFF2-40B4-BE49-F238E27FC236}">
                <a16:creationId xmlns:a16="http://schemas.microsoft.com/office/drawing/2014/main" id="{D125AF56-FB00-B2F3-25C5-318F9380286D}"/>
              </a:ext>
            </a:extLst>
          </p:cNvPr>
          <p:cNvGrpSpPr/>
          <p:nvPr/>
        </p:nvGrpSpPr>
        <p:grpSpPr>
          <a:xfrm>
            <a:off x="5691065" y="4382475"/>
            <a:ext cx="2794000" cy="1902297"/>
            <a:chOff x="3157415" y="2820373"/>
            <a:chExt cx="2794000" cy="2066582"/>
          </a:xfrm>
        </p:grpSpPr>
        <p:sp>
          <p:nvSpPr>
            <p:cNvPr id="34" name="Rectangle 33">
              <a:extLst>
                <a:ext uri="{FF2B5EF4-FFF2-40B4-BE49-F238E27FC236}">
                  <a16:creationId xmlns:a16="http://schemas.microsoft.com/office/drawing/2014/main" id="{B452EE4F-E0B3-BE1E-4D64-5D89966FE51B}"/>
                </a:ext>
              </a:extLst>
            </p:cNvPr>
            <p:cNvSpPr/>
            <p:nvPr/>
          </p:nvSpPr>
          <p:spPr>
            <a:xfrm>
              <a:off x="3157415" y="2820373"/>
              <a:ext cx="2794000" cy="2036885"/>
            </a:xfrm>
            <a:prstGeom prst="rect">
              <a:avLst/>
            </a:prstGeom>
            <a:solidFill>
              <a:srgbClr val="FCDAC2"/>
            </a:solidFill>
            <a:ln w="28575">
              <a:solidFill>
                <a:srgbClr val="F094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8400"/>
                </a:solidFill>
                <a:cs typeface="Calibri"/>
              </a:endParaRPr>
            </a:p>
          </p:txBody>
        </p:sp>
        <p:pic>
          <p:nvPicPr>
            <p:cNvPr id="84" name="Picture 4" descr="...">
              <a:extLst>
                <a:ext uri="{FF2B5EF4-FFF2-40B4-BE49-F238E27FC236}">
                  <a16:creationId xmlns:a16="http://schemas.microsoft.com/office/drawing/2014/main" id="{D9250B0A-21A5-4871-95FE-DF4ADCF78EB2}"/>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268835" y="2900570"/>
              <a:ext cx="2624869" cy="1483397"/>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0" name="Rectangle 79">
              <a:extLst>
                <a:ext uri="{FF2B5EF4-FFF2-40B4-BE49-F238E27FC236}">
                  <a16:creationId xmlns:a16="http://schemas.microsoft.com/office/drawing/2014/main" id="{89CCA76A-6906-4FCB-B14E-179584FD9924}"/>
                </a:ext>
              </a:extLst>
            </p:cNvPr>
            <p:cNvSpPr/>
            <p:nvPr/>
          </p:nvSpPr>
          <p:spPr>
            <a:xfrm>
              <a:off x="3157489" y="4418856"/>
              <a:ext cx="2696234" cy="468099"/>
            </a:xfrm>
            <a:prstGeom prst="rect">
              <a:avLst/>
            </a:prstGeom>
          </p:spPr>
          <p:txBody>
            <a:bodyPr wrap="square" lIns="91440" tIns="45720" rIns="91440" bIns="45720" anchor="t">
              <a:spAutoFit/>
            </a:bodyPr>
            <a:lstStyle/>
            <a:p>
              <a:pPr algn="ctr"/>
              <a:r>
                <a:rPr lang="en-GB" sz="1100" dirty="0">
                  <a:solidFill>
                    <a:srgbClr val="FF8400"/>
                  </a:solidFill>
                  <a:latin typeface="Lato"/>
                  <a:ea typeface="Lato"/>
                  <a:cs typeface="Lato"/>
                </a:rPr>
                <a:t>Water retention landscape </a:t>
              </a:r>
            </a:p>
            <a:p>
              <a:pPr algn="ctr"/>
              <a:r>
                <a:rPr lang="en-GB" sz="1100" dirty="0">
                  <a:solidFill>
                    <a:srgbClr val="FF8400"/>
                  </a:solidFill>
                  <a:latin typeface="Lato"/>
                  <a:ea typeface="Lato"/>
                  <a:cs typeface="Lato"/>
                </a:rPr>
                <a:t>to reduce drought risk</a:t>
              </a:r>
              <a:endParaRPr lang="en-GB" sz="1500" dirty="0">
                <a:solidFill>
                  <a:srgbClr val="FF8400"/>
                </a:solidFill>
                <a:latin typeface="Lato"/>
                <a:ea typeface="Lato"/>
                <a:cs typeface="Lato"/>
              </a:endParaRPr>
            </a:p>
          </p:txBody>
        </p:sp>
      </p:grpSp>
    </p:spTree>
    <p:extLst>
      <p:ext uri="{BB962C8B-B14F-4D97-AF65-F5344CB8AC3E}">
        <p14:creationId xmlns:p14="http://schemas.microsoft.com/office/powerpoint/2010/main" val="3003209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Rectangle 12">
            <a:extLst>
              <a:ext uri="{FF2B5EF4-FFF2-40B4-BE49-F238E27FC236}">
                <a16:creationId xmlns:a16="http://schemas.microsoft.com/office/drawing/2014/main" id="{7069A801-1A83-53BE-9CB3-D2D2950E3A9F}"/>
              </a:ext>
            </a:extLst>
          </p:cNvPr>
          <p:cNvSpPr/>
          <p:nvPr/>
        </p:nvSpPr>
        <p:spPr>
          <a:xfrm>
            <a:off x="-113156" y="1669805"/>
            <a:ext cx="2473843" cy="8556188"/>
          </a:xfrm>
          <a:prstGeom prst="rect">
            <a:avLst/>
          </a:prstGeom>
        </p:spPr>
        <p:txBody>
          <a:bodyPr wrap="square" lIns="91440" tIns="45720" rIns="91440" bIns="45720" anchor="t">
            <a:spAutoFit/>
          </a:bodyPr>
          <a:lstStyle/>
          <a:p>
            <a:pPr algn="ctr"/>
            <a:r>
              <a:rPr lang="en-US" sz="2200" b="1" dirty="0">
                <a:solidFill>
                  <a:srgbClr val="00B0F0"/>
                </a:solidFill>
                <a:latin typeface="Lato"/>
                <a:ea typeface="+mn-lt"/>
                <a:cs typeface="+mn-lt"/>
              </a:rPr>
              <a:t>Hydro-meteorological risk (HMR)</a:t>
            </a: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b="1" dirty="0">
              <a:solidFill>
                <a:srgbClr val="00B0F0"/>
              </a:solidFill>
              <a:latin typeface="Lato"/>
              <a:ea typeface="+mn-lt"/>
              <a:cs typeface="+mn-lt"/>
            </a:endParaRP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sp>
        <p:nvSpPr>
          <p:cNvPr id="14" name="Rectangle 13">
            <a:extLst>
              <a:ext uri="{FF2B5EF4-FFF2-40B4-BE49-F238E27FC236}">
                <a16:creationId xmlns:a16="http://schemas.microsoft.com/office/drawing/2014/main" id="{D17FC6AC-CA62-7F2A-426F-64C4BEA34437}"/>
              </a:ext>
            </a:extLst>
          </p:cNvPr>
          <p:cNvSpPr/>
          <p:nvPr/>
        </p:nvSpPr>
        <p:spPr>
          <a:xfrm>
            <a:off x="6650014" y="1738289"/>
            <a:ext cx="2473843" cy="2800767"/>
          </a:xfrm>
          <a:prstGeom prst="rect">
            <a:avLst/>
          </a:prstGeom>
        </p:spPr>
        <p:txBody>
          <a:bodyPr wrap="square" lIns="91440" tIns="45720" rIns="91440" bIns="45720" anchor="t">
            <a:spAutoFit/>
          </a:bodyPr>
          <a:lstStyle/>
          <a:p>
            <a:pPr algn="ctr"/>
            <a:r>
              <a:rPr lang="en-US" sz="2200" b="1" dirty="0">
                <a:solidFill>
                  <a:srgbClr val="00B0F0"/>
                </a:solidFill>
                <a:latin typeface="Lato"/>
                <a:ea typeface="+mn-lt"/>
                <a:cs typeface="+mn-lt"/>
              </a:rPr>
              <a:t>Exposure</a:t>
            </a: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sp>
        <p:nvSpPr>
          <p:cNvPr id="15" name="Rectangle 14">
            <a:extLst>
              <a:ext uri="{FF2B5EF4-FFF2-40B4-BE49-F238E27FC236}">
                <a16:creationId xmlns:a16="http://schemas.microsoft.com/office/drawing/2014/main" id="{127EB58C-AEC7-CA04-D0AA-C0562ECF3658}"/>
              </a:ext>
            </a:extLst>
          </p:cNvPr>
          <p:cNvSpPr/>
          <p:nvPr/>
        </p:nvSpPr>
        <p:spPr>
          <a:xfrm>
            <a:off x="9548404" y="1804236"/>
            <a:ext cx="2473843" cy="2800767"/>
          </a:xfrm>
          <a:prstGeom prst="rect">
            <a:avLst/>
          </a:prstGeom>
        </p:spPr>
        <p:txBody>
          <a:bodyPr wrap="square" lIns="91440" tIns="45720" rIns="91440" bIns="45720" anchor="t">
            <a:spAutoFit/>
          </a:bodyPr>
          <a:lstStyle/>
          <a:p>
            <a:pPr algn="ctr"/>
            <a:r>
              <a:rPr lang="en-US" sz="2200" b="1" dirty="0">
                <a:solidFill>
                  <a:srgbClr val="00B0F0"/>
                </a:solidFill>
                <a:latin typeface="Lato"/>
                <a:ea typeface="+mn-lt"/>
                <a:cs typeface="+mn-lt"/>
              </a:rPr>
              <a:t>Vulnerability</a:t>
            </a:r>
            <a:r>
              <a:rPr lang="en-US" sz="2200" b="1" dirty="0">
                <a:solidFill>
                  <a:srgbClr val="FF8400"/>
                </a:solidFill>
                <a:latin typeface="Lato"/>
                <a:ea typeface="+mn-lt"/>
                <a:cs typeface="+mn-lt"/>
              </a:rPr>
              <a:t>)</a:t>
            </a: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sp>
        <p:nvSpPr>
          <p:cNvPr id="17" name="Rectangle 16">
            <a:extLst>
              <a:ext uri="{FF2B5EF4-FFF2-40B4-BE49-F238E27FC236}">
                <a16:creationId xmlns:a16="http://schemas.microsoft.com/office/drawing/2014/main" id="{910AFE71-5348-A302-335D-F3D1EEF66FEE}"/>
              </a:ext>
            </a:extLst>
          </p:cNvPr>
          <p:cNvSpPr/>
          <p:nvPr/>
        </p:nvSpPr>
        <p:spPr>
          <a:xfrm>
            <a:off x="5386572" y="1734379"/>
            <a:ext cx="2473843" cy="2800767"/>
          </a:xfrm>
          <a:prstGeom prst="rect">
            <a:avLst/>
          </a:prstGeom>
        </p:spPr>
        <p:txBody>
          <a:bodyPr wrap="square" lIns="91440" tIns="45720" rIns="91440" bIns="45720" anchor="t">
            <a:spAutoFit/>
          </a:bodyPr>
          <a:lstStyle/>
          <a:p>
            <a:pPr algn="ctr"/>
            <a:r>
              <a:rPr lang="en-US" sz="2200" b="1" dirty="0">
                <a:solidFill>
                  <a:srgbClr val="F09400"/>
                </a:solidFill>
                <a:latin typeface="Lato"/>
                <a:ea typeface="+mn-lt"/>
                <a:cs typeface="+mn-lt"/>
              </a:rPr>
              <a:t>,</a:t>
            </a: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sp>
        <p:nvSpPr>
          <p:cNvPr id="22" name="Rectangle 21">
            <a:extLst>
              <a:ext uri="{FF2B5EF4-FFF2-40B4-BE49-F238E27FC236}">
                <a16:creationId xmlns:a16="http://schemas.microsoft.com/office/drawing/2014/main" id="{12F9078E-B227-4B8C-FD71-23EA1180E0E0}"/>
              </a:ext>
            </a:extLst>
          </p:cNvPr>
          <p:cNvSpPr/>
          <p:nvPr/>
        </p:nvSpPr>
        <p:spPr>
          <a:xfrm>
            <a:off x="7988880" y="1726382"/>
            <a:ext cx="2473843" cy="2800767"/>
          </a:xfrm>
          <a:prstGeom prst="rect">
            <a:avLst/>
          </a:prstGeom>
        </p:spPr>
        <p:txBody>
          <a:bodyPr wrap="square" lIns="91440" tIns="45720" rIns="91440" bIns="45720" anchor="t">
            <a:spAutoFit/>
          </a:bodyPr>
          <a:lstStyle/>
          <a:p>
            <a:pPr algn="ctr"/>
            <a:r>
              <a:rPr lang="en-US" sz="2200" b="1">
                <a:solidFill>
                  <a:srgbClr val="F09400"/>
                </a:solidFill>
                <a:latin typeface="Lato"/>
                <a:ea typeface="+mn-lt"/>
                <a:cs typeface="+mn-lt"/>
              </a:rPr>
              <a:t>,</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23" name="Rectangle 22">
            <a:extLst>
              <a:ext uri="{FF2B5EF4-FFF2-40B4-BE49-F238E27FC236}">
                <a16:creationId xmlns:a16="http://schemas.microsoft.com/office/drawing/2014/main" id="{7B20713B-22A8-216B-BDF7-F31B6C1CA99D}"/>
              </a:ext>
            </a:extLst>
          </p:cNvPr>
          <p:cNvSpPr/>
          <p:nvPr/>
        </p:nvSpPr>
        <p:spPr>
          <a:xfrm>
            <a:off x="1315206" y="1705140"/>
            <a:ext cx="2473843" cy="2800767"/>
          </a:xfrm>
          <a:prstGeom prst="rect">
            <a:avLst/>
          </a:prstGeom>
        </p:spPr>
        <p:txBody>
          <a:bodyPr wrap="square" lIns="91440" tIns="45720" rIns="91440" bIns="45720" anchor="t">
            <a:spAutoFit/>
          </a:bodyPr>
          <a:lstStyle/>
          <a:p>
            <a:pPr algn="ctr"/>
            <a:r>
              <a:rPr lang="en-US" sz="2200" b="1" dirty="0">
                <a:solidFill>
                  <a:srgbClr val="F09400"/>
                </a:solidFill>
                <a:latin typeface="Lato"/>
                <a:ea typeface="+mn-lt"/>
                <a:cs typeface="+mn-lt"/>
              </a:rPr>
              <a:t>=   </a:t>
            </a:r>
            <a:r>
              <a:rPr lang="en-US" sz="2200" b="1" dirty="0">
                <a:solidFill>
                  <a:srgbClr val="00A7E2"/>
                </a:solidFill>
                <a:latin typeface="Lato"/>
                <a:ea typeface="+mn-lt"/>
                <a:cs typeface="+mn-lt"/>
              </a:rPr>
              <a:t>f</a:t>
            </a: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grpSp>
        <p:nvGrpSpPr>
          <p:cNvPr id="9" name="Group 8">
            <a:extLst>
              <a:ext uri="{FF2B5EF4-FFF2-40B4-BE49-F238E27FC236}">
                <a16:creationId xmlns:a16="http://schemas.microsoft.com/office/drawing/2014/main" id="{68CD92CD-B2F2-070D-11F3-99F0FA5FDB75}"/>
              </a:ext>
            </a:extLst>
          </p:cNvPr>
          <p:cNvGrpSpPr/>
          <p:nvPr/>
        </p:nvGrpSpPr>
        <p:grpSpPr>
          <a:xfrm>
            <a:off x="2921743" y="1734379"/>
            <a:ext cx="3627426" cy="4832092"/>
            <a:chOff x="102286" y="1472141"/>
            <a:chExt cx="3627426" cy="4832092"/>
          </a:xfrm>
        </p:grpSpPr>
        <p:sp>
          <p:nvSpPr>
            <p:cNvPr id="2" name="Rectangle 1">
              <a:extLst>
                <a:ext uri="{FF2B5EF4-FFF2-40B4-BE49-F238E27FC236}">
                  <a16:creationId xmlns:a16="http://schemas.microsoft.com/office/drawing/2014/main" id="{200B5749-D218-1495-CC87-CED70FA827F0}"/>
                </a:ext>
              </a:extLst>
            </p:cNvPr>
            <p:cNvSpPr/>
            <p:nvPr/>
          </p:nvSpPr>
          <p:spPr>
            <a:xfrm>
              <a:off x="102286" y="1472141"/>
              <a:ext cx="3627426" cy="4832092"/>
            </a:xfrm>
            <a:prstGeom prst="rect">
              <a:avLst/>
            </a:prstGeom>
          </p:spPr>
          <p:txBody>
            <a:bodyPr wrap="square" lIns="91440" tIns="45720" rIns="91440" bIns="45720" anchor="t">
              <a:spAutoFit/>
            </a:bodyPr>
            <a:lstStyle/>
            <a:p>
              <a:pPr algn="ctr"/>
              <a:r>
                <a:rPr lang="en-US" sz="2200" b="1" dirty="0">
                  <a:solidFill>
                    <a:srgbClr val="FF8400"/>
                  </a:solidFill>
                  <a:latin typeface="Lato"/>
                  <a:ea typeface="+mn-lt"/>
                  <a:cs typeface="+mn-lt"/>
                </a:rPr>
                <a:t>(</a:t>
              </a:r>
              <a:r>
                <a:rPr lang="en-US" sz="2200" b="1" dirty="0">
                  <a:solidFill>
                    <a:srgbClr val="00B0F0"/>
                  </a:solidFill>
                  <a:latin typeface="Lato"/>
                  <a:ea typeface="+mn-lt"/>
                  <a:cs typeface="+mn-lt"/>
                </a:rPr>
                <a:t>Hydro-meteorological </a:t>
              </a:r>
            </a:p>
            <a:p>
              <a:pPr algn="ctr"/>
              <a:r>
                <a:rPr lang="en-US" sz="2200" b="1" dirty="0">
                  <a:solidFill>
                    <a:srgbClr val="00B0F0"/>
                  </a:solidFill>
                  <a:latin typeface="Lato"/>
                  <a:ea typeface="+mn-lt"/>
                  <a:cs typeface="+mn-lt"/>
                </a:rPr>
                <a:t>hazard (HMH)</a:t>
              </a:r>
            </a:p>
            <a:p>
              <a:pPr algn="ctr"/>
              <a:endParaRPr lang="en-US" sz="2200" b="1" dirty="0">
                <a:solidFill>
                  <a:srgbClr val="00B0F0"/>
                </a:solidFill>
                <a:latin typeface="Lato"/>
                <a:ea typeface="+mn-lt"/>
                <a:cs typeface="+mn-lt"/>
              </a:endParaRPr>
            </a:p>
            <a:p>
              <a:pPr algn="ctr"/>
              <a:br>
                <a:rPr lang="en-US" sz="2200" b="1" dirty="0">
                  <a:latin typeface="Lato"/>
                  <a:ea typeface="+mn-lt"/>
                  <a:cs typeface="+mn-lt"/>
                </a:rPr>
              </a:br>
              <a:endParaRPr lang="en-US" sz="2200" b="1" dirty="0">
                <a:solidFill>
                  <a:srgbClr val="00B0F0"/>
                </a:solidFill>
                <a:latin typeface="Lato"/>
                <a:ea typeface="+mn-lt"/>
                <a:cs typeface="+mn-lt"/>
              </a:endParaRPr>
            </a:p>
            <a:p>
              <a:pPr algn="ctr"/>
              <a:endParaRPr lang="en-US" sz="2200" i="1" dirty="0">
                <a:latin typeface="Lato"/>
                <a:ea typeface="+mn-lt"/>
                <a:cs typeface="+mn-lt"/>
              </a:endParaRPr>
            </a:p>
            <a:p>
              <a:pPr algn="ctr"/>
              <a:endParaRPr lang="en-US" sz="2200" dirty="0">
                <a:latin typeface="Calibri"/>
                <a:ea typeface="+mn-lt"/>
                <a:cs typeface="+mn-lt"/>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dirty="0">
                <a:solidFill>
                  <a:srgbClr val="000000"/>
                </a:solidFill>
                <a:latin typeface="Calibri"/>
                <a:ea typeface="Calibri" panose="020F0502020204030204"/>
                <a:cs typeface="Calibri" panose="020F0502020204030204"/>
              </a:endParaRPr>
            </a:p>
            <a:p>
              <a:pPr algn="ctr"/>
              <a:endParaRPr lang="en-US" sz="2200" i="1" dirty="0">
                <a:solidFill>
                  <a:srgbClr val="000000"/>
                </a:solidFill>
                <a:latin typeface="Lato"/>
                <a:ea typeface="Calibri" panose="020F0502020204030204"/>
                <a:cs typeface="Calibri" panose="020F0502020204030204"/>
              </a:endParaRPr>
            </a:p>
            <a:p>
              <a:pPr algn="ctr"/>
              <a:endParaRPr lang="en-US" sz="2200" i="1" dirty="0">
                <a:solidFill>
                  <a:srgbClr val="000000"/>
                </a:solidFill>
                <a:latin typeface="Calibri" panose="020F0502020204030204"/>
                <a:ea typeface="Lato" panose="020F0502020204030203" pitchFamily="34" charset="0"/>
                <a:cs typeface="Calibri" panose="020F0502020204030204"/>
              </a:endParaRPr>
            </a:p>
            <a:p>
              <a:pPr algn="ctr"/>
              <a:endParaRPr lang="en-US" sz="22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dirty="0">
                <a:latin typeface="Lato"/>
                <a:ea typeface="Lato"/>
                <a:cs typeface="Lato"/>
              </a:endParaRPr>
            </a:p>
            <a:p>
              <a:pPr algn="ctr"/>
              <a:endParaRPr lang="en-US" sz="2200" dirty="0">
                <a:ea typeface="+mn-lt"/>
                <a:cs typeface="+mn-lt"/>
              </a:endParaRPr>
            </a:p>
          </p:txBody>
        </p:sp>
        <p:grpSp>
          <p:nvGrpSpPr>
            <p:cNvPr id="3" name="Group 2">
              <a:extLst>
                <a:ext uri="{FF2B5EF4-FFF2-40B4-BE49-F238E27FC236}">
                  <a16:creationId xmlns:a16="http://schemas.microsoft.com/office/drawing/2014/main" id="{5AE37C2C-339A-F38C-31F8-228FEA6C2919}"/>
                </a:ext>
              </a:extLst>
            </p:cNvPr>
            <p:cNvGrpSpPr/>
            <p:nvPr/>
          </p:nvGrpSpPr>
          <p:grpSpPr>
            <a:xfrm>
              <a:off x="142232" y="2308653"/>
              <a:ext cx="3547533" cy="3362804"/>
              <a:chOff x="142232" y="2308653"/>
              <a:chExt cx="3547533" cy="3362804"/>
            </a:xfrm>
          </p:grpSpPr>
          <p:pic>
            <p:nvPicPr>
              <p:cNvPr id="4" name="Picture 4" descr="Logo, company name&#10;&#10;Description automatically generated">
                <a:extLst>
                  <a:ext uri="{FF2B5EF4-FFF2-40B4-BE49-F238E27FC236}">
                    <a16:creationId xmlns:a16="http://schemas.microsoft.com/office/drawing/2014/main" id="{49430DF9-F108-1680-3C68-F3435FD2982D}"/>
                  </a:ext>
                </a:extLst>
              </p:cNvPr>
              <p:cNvPicPr>
                <a:picLocks noChangeAspect="1"/>
              </p:cNvPicPr>
              <p:nvPr/>
            </p:nvPicPr>
            <p:blipFill rotWithShape="1">
              <a:blip r:embed="rId5">
                <a:extLst>
                  <a:ext uri="{28A0092B-C50C-407E-A947-70E740481C1C}">
                    <a14:useLocalDpi xmlns:a14="http://schemas.microsoft.com/office/drawing/2010/main"/>
                  </a:ext>
                </a:extLst>
              </a:blip>
              <a:srcRect r="-870"/>
              <a:stretch/>
            </p:blipFill>
            <p:spPr>
              <a:xfrm>
                <a:off x="723900" y="3538437"/>
                <a:ext cx="2457464" cy="1039002"/>
              </a:xfrm>
              <a:prstGeom prst="rect">
                <a:avLst/>
              </a:prstGeom>
            </p:spPr>
          </p:pic>
          <p:sp>
            <p:nvSpPr>
              <p:cNvPr id="5" name="TextBox 4">
                <a:extLst>
                  <a:ext uri="{FF2B5EF4-FFF2-40B4-BE49-F238E27FC236}">
                    <a16:creationId xmlns:a16="http://schemas.microsoft.com/office/drawing/2014/main" id="{0E763DA9-AA8B-C428-F1A3-DADE1A134849}"/>
                  </a:ext>
                </a:extLst>
              </p:cNvPr>
              <p:cNvSpPr txBox="1"/>
              <p:nvPr/>
            </p:nvSpPr>
            <p:spPr>
              <a:xfrm>
                <a:off x="142232" y="2308653"/>
                <a:ext cx="3547533"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Lato"/>
                    <a:ea typeface="Calibri"/>
                    <a:cs typeface="Calibri"/>
                  </a:rPr>
                  <a:t>Characteristics of:</a:t>
                </a:r>
              </a:p>
              <a:p>
                <a:pPr algn="ctr"/>
                <a:r>
                  <a:rPr lang="en-US" sz="1600" i="1">
                    <a:latin typeface="Lato"/>
                    <a:ea typeface="Calibri"/>
                    <a:cs typeface="Calibri"/>
                  </a:rPr>
                  <a:t>Natural hazards (for example: drought, flood, storm surge, landslide).​</a:t>
                </a:r>
              </a:p>
              <a:p>
                <a:pPr algn="ctr"/>
                <a:r>
                  <a:rPr lang="en-US" sz="1600" i="1">
                    <a:latin typeface="Lato"/>
                    <a:ea typeface="Calibri"/>
                    <a:cs typeface="Calibri"/>
                  </a:rPr>
                  <a:t>and / or Technological hazards</a:t>
                </a:r>
              </a:p>
              <a:p>
                <a:pPr algn="ctr"/>
                <a:endParaRPr lang="en-US" sz="1600" i="1">
                  <a:latin typeface="Lato"/>
                  <a:ea typeface="Calibri"/>
                  <a:cs typeface="Calibri"/>
                </a:endParaRPr>
              </a:p>
            </p:txBody>
          </p:sp>
          <p:pic>
            <p:nvPicPr>
              <p:cNvPr id="28" name="Picture 4" descr="Logo, company name&#10;&#10;Description automatically generated">
                <a:extLst>
                  <a:ext uri="{FF2B5EF4-FFF2-40B4-BE49-F238E27FC236}">
                    <a16:creationId xmlns:a16="http://schemas.microsoft.com/office/drawing/2014/main" id="{9DF52957-AD91-1CDB-91E3-50BBE9116A88}"/>
                  </a:ext>
                </a:extLst>
              </p:cNvPr>
              <p:cNvPicPr>
                <a:picLocks noChangeAspect="1"/>
              </p:cNvPicPr>
              <p:nvPr/>
            </p:nvPicPr>
            <p:blipFill rotWithShape="1">
              <a:blip r:embed="rId6">
                <a:extLst>
                  <a:ext uri="{28A0092B-C50C-407E-A947-70E740481C1C}">
                    <a14:useLocalDpi xmlns:a14="http://schemas.microsoft.com/office/drawing/2010/main"/>
                  </a:ext>
                </a:extLst>
              </a:blip>
              <a:srcRect r="-1304"/>
              <a:stretch/>
            </p:blipFill>
            <p:spPr>
              <a:xfrm>
                <a:off x="698295" y="4728386"/>
                <a:ext cx="2468057" cy="943071"/>
              </a:xfrm>
              <a:prstGeom prst="rect">
                <a:avLst/>
              </a:prstGeom>
            </p:spPr>
          </p:pic>
        </p:grpSp>
      </p:grpSp>
      <p:grpSp>
        <p:nvGrpSpPr>
          <p:cNvPr id="29" name="Group 28">
            <a:extLst>
              <a:ext uri="{FF2B5EF4-FFF2-40B4-BE49-F238E27FC236}">
                <a16:creationId xmlns:a16="http://schemas.microsoft.com/office/drawing/2014/main" id="{123CD7B9-2E64-8629-F1AC-DF2A235DAB22}"/>
              </a:ext>
            </a:extLst>
          </p:cNvPr>
          <p:cNvGrpSpPr/>
          <p:nvPr/>
        </p:nvGrpSpPr>
        <p:grpSpPr>
          <a:xfrm>
            <a:off x="6916000" y="2003479"/>
            <a:ext cx="2145760" cy="3749626"/>
            <a:chOff x="3854200" y="1786499"/>
            <a:chExt cx="2145760" cy="3749626"/>
          </a:xfrm>
        </p:grpSpPr>
        <p:sp>
          <p:nvSpPr>
            <p:cNvPr id="24" name="Rectangle 23">
              <a:extLst>
                <a:ext uri="{FF2B5EF4-FFF2-40B4-BE49-F238E27FC236}">
                  <a16:creationId xmlns:a16="http://schemas.microsoft.com/office/drawing/2014/main" id="{C256E78B-738E-50A1-0ACA-9D8F976CF0A3}"/>
                </a:ext>
              </a:extLst>
            </p:cNvPr>
            <p:cNvSpPr/>
            <p:nvPr/>
          </p:nvSpPr>
          <p:spPr>
            <a:xfrm>
              <a:off x="3854200" y="1786499"/>
              <a:ext cx="2145760" cy="3139321"/>
            </a:xfrm>
            <a:prstGeom prst="rect">
              <a:avLst/>
            </a:prstGeom>
          </p:spPr>
          <p:txBody>
            <a:bodyPr wrap="square" lIns="91440" tIns="45720" rIns="91440" bIns="45720" anchor="t">
              <a:spAutoFit/>
            </a:bodyPr>
            <a:lstStyle/>
            <a:p>
              <a:pPr algn="ctr"/>
              <a:endParaRPr lang="en-US" b="1" dirty="0">
                <a:solidFill>
                  <a:srgbClr val="00B0F0"/>
                </a:solidFill>
                <a:latin typeface="Lato"/>
                <a:ea typeface="+mn-lt"/>
                <a:cs typeface="+mn-lt"/>
              </a:endParaRPr>
            </a:p>
            <a:p>
              <a:pPr algn="ctr"/>
              <a:endParaRPr lang="en-US" b="1" dirty="0">
                <a:solidFill>
                  <a:srgbClr val="00B0F0"/>
                </a:solidFill>
                <a:latin typeface="Lato"/>
                <a:ea typeface="+mn-lt"/>
                <a:cs typeface="+mn-lt"/>
              </a:endParaRPr>
            </a:p>
            <a:p>
              <a:pPr algn="ctr"/>
              <a:r>
                <a:rPr lang="en-US" sz="1600" i="1" dirty="0">
                  <a:latin typeface="Lato"/>
                  <a:ea typeface="Calibri"/>
                  <a:cs typeface="Calibri"/>
                </a:rPr>
                <a:t>People, ecosystems, infrastructure</a:t>
              </a:r>
              <a:endParaRPr lang="en-US" dirty="0">
                <a:latin typeface="Calibri"/>
                <a:ea typeface="+mn-lt"/>
                <a:cs typeface="+mn-lt"/>
              </a:endParaRPr>
            </a:p>
            <a:p>
              <a:pPr algn="ctr"/>
              <a:endParaRPr lang="en-US" dirty="0">
                <a:solidFill>
                  <a:srgbClr val="000000"/>
                </a:solidFill>
                <a:latin typeface="Calibri"/>
                <a:ea typeface="Calibri" panose="020F0502020204030204"/>
                <a:cs typeface="Calibri" panose="020F0502020204030204"/>
              </a:endParaRPr>
            </a:p>
            <a:p>
              <a:pPr algn="ctr"/>
              <a:endParaRPr lang="en-US" dirty="0">
                <a:solidFill>
                  <a:srgbClr val="000000"/>
                </a:solidFill>
                <a:latin typeface="Calibri"/>
                <a:ea typeface="Lato" panose="020F0502020204030203" pitchFamily="34" charset="0"/>
                <a:cs typeface="Calibri" panose="020F0502020204030204"/>
              </a:endParaRPr>
            </a:p>
            <a:p>
              <a:pPr algn="ctr"/>
              <a:endParaRPr lang="en-US" i="1" dirty="0">
                <a:solidFill>
                  <a:srgbClr val="000000"/>
                </a:solidFill>
                <a:latin typeface="Lato"/>
                <a:ea typeface="Lato" panose="020F0502020204030203" pitchFamily="34" charset="0"/>
                <a:cs typeface="Calibri" panose="020F0502020204030204"/>
              </a:endParaRPr>
            </a:p>
            <a:p>
              <a:pPr algn="ctr"/>
              <a:endParaRPr lang="en-US" i="1" dirty="0">
                <a:solidFill>
                  <a:srgbClr val="000000"/>
                </a:solidFill>
                <a:latin typeface="Calibri" panose="020F0502020204030204"/>
                <a:ea typeface="Lato" panose="020F0502020204030203" pitchFamily="34" charset="0"/>
                <a:cs typeface="Calibri" panose="020F0502020204030204"/>
              </a:endParaRPr>
            </a:p>
            <a:p>
              <a:pPr algn="ctr"/>
              <a:endParaRPr lang="en-US"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000" i="1" dirty="0">
                <a:latin typeface="Lato"/>
                <a:ea typeface="Lato"/>
                <a:cs typeface="Lato"/>
              </a:endParaRPr>
            </a:p>
            <a:p>
              <a:pPr algn="ctr"/>
              <a:endParaRPr lang="en-US" sz="2000" dirty="0">
                <a:ea typeface="+mn-lt"/>
                <a:cs typeface="+mn-lt"/>
              </a:endParaRPr>
            </a:p>
          </p:txBody>
        </p:sp>
        <p:pic>
          <p:nvPicPr>
            <p:cNvPr id="6" name="Graphic 6" descr="Group of women with solid fill">
              <a:extLst>
                <a:ext uri="{FF2B5EF4-FFF2-40B4-BE49-F238E27FC236}">
                  <a16:creationId xmlns:a16="http://schemas.microsoft.com/office/drawing/2014/main" id="{89763755-D38B-C6C3-F0E8-749AA13909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56555" y="3544200"/>
              <a:ext cx="914400" cy="914400"/>
            </a:xfrm>
            <a:prstGeom prst="rect">
              <a:avLst/>
            </a:prstGeom>
          </p:spPr>
        </p:pic>
        <p:pic>
          <p:nvPicPr>
            <p:cNvPr id="7" name="Graphic 7" descr="House with solid fill">
              <a:extLst>
                <a:ext uri="{FF2B5EF4-FFF2-40B4-BE49-F238E27FC236}">
                  <a16:creationId xmlns:a16="http://schemas.microsoft.com/office/drawing/2014/main" id="{FE015B7D-AB57-906D-EDB9-4CB00419735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77343" y="4621725"/>
              <a:ext cx="914400" cy="914400"/>
            </a:xfrm>
            <a:prstGeom prst="rect">
              <a:avLst/>
            </a:prstGeom>
          </p:spPr>
        </p:pic>
        <p:pic>
          <p:nvPicPr>
            <p:cNvPr id="12" name="Graphic 28" descr="House with solid fill">
              <a:extLst>
                <a:ext uri="{FF2B5EF4-FFF2-40B4-BE49-F238E27FC236}">
                  <a16:creationId xmlns:a16="http://schemas.microsoft.com/office/drawing/2014/main" id="{8797391B-8D04-4DB1-6DB5-14BC0E17FEF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10512" y="4606485"/>
              <a:ext cx="914400" cy="914400"/>
            </a:xfrm>
            <a:prstGeom prst="rect">
              <a:avLst/>
            </a:prstGeom>
          </p:spPr>
        </p:pic>
      </p:grpSp>
      <p:sp>
        <p:nvSpPr>
          <p:cNvPr id="30" name="TextBox 29">
            <a:extLst>
              <a:ext uri="{FF2B5EF4-FFF2-40B4-BE49-F238E27FC236}">
                <a16:creationId xmlns:a16="http://schemas.microsoft.com/office/drawing/2014/main" id="{DFF74EB1-7AC9-2195-E7A4-2EF4B307997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15</a:t>
            </a:r>
          </a:p>
        </p:txBody>
      </p:sp>
      <p:sp>
        <p:nvSpPr>
          <p:cNvPr id="26" name="Rectangle 25">
            <a:extLst>
              <a:ext uri="{FF2B5EF4-FFF2-40B4-BE49-F238E27FC236}">
                <a16:creationId xmlns:a16="http://schemas.microsoft.com/office/drawing/2014/main" id="{C81B771E-0883-FFAE-D53D-3858F5157EAD}"/>
              </a:ext>
            </a:extLst>
          </p:cNvPr>
          <p:cNvSpPr/>
          <p:nvPr/>
        </p:nvSpPr>
        <p:spPr>
          <a:xfrm>
            <a:off x="9454548" y="1990964"/>
            <a:ext cx="2399760" cy="3970318"/>
          </a:xfrm>
          <a:prstGeom prst="rect">
            <a:avLst/>
          </a:prstGeom>
        </p:spPr>
        <p:txBody>
          <a:bodyPr wrap="square" lIns="91440" tIns="45720" rIns="91440" bIns="45720" anchor="t">
            <a:spAutoFit/>
          </a:bodyPr>
          <a:lstStyle/>
          <a:p>
            <a:pPr algn="ctr"/>
            <a:endParaRPr lang="en-US" b="1" dirty="0">
              <a:solidFill>
                <a:srgbClr val="00B0F0"/>
              </a:solidFill>
              <a:latin typeface="Lato"/>
              <a:ea typeface="+mn-lt"/>
              <a:cs typeface="+mn-lt"/>
            </a:endParaRPr>
          </a:p>
          <a:p>
            <a:pPr algn="ctr"/>
            <a:endParaRPr lang="en-US" b="1" dirty="0">
              <a:solidFill>
                <a:srgbClr val="00B0F0"/>
              </a:solidFill>
              <a:latin typeface="Lato"/>
              <a:ea typeface="+mn-lt"/>
              <a:cs typeface="+mn-lt"/>
            </a:endParaRPr>
          </a:p>
          <a:p>
            <a:pPr algn="ctr"/>
            <a:r>
              <a:rPr lang="en-US" sz="1600" i="1" dirty="0">
                <a:latin typeface="Lato"/>
                <a:ea typeface="+mn-lt"/>
                <a:cs typeface="+mn-lt"/>
              </a:rPr>
              <a:t>Susceptibility, coping capacity, adaptive capacity, ecosystem robustness</a:t>
            </a:r>
            <a:endParaRPr lang="en-US" i="1" dirty="0">
              <a:latin typeface="Lato"/>
            </a:endParaRPr>
          </a:p>
          <a:p>
            <a:pPr algn="ctr"/>
            <a:endParaRPr lang="en-US" sz="1600" i="1" dirty="0">
              <a:latin typeface="Lato"/>
              <a:ea typeface="Calibri"/>
              <a:cs typeface="Calibri"/>
            </a:endParaRPr>
          </a:p>
          <a:p>
            <a:pPr algn="ctr"/>
            <a:endParaRPr lang="en-US" dirty="0">
              <a:latin typeface="Calibri"/>
              <a:ea typeface="+mn-lt"/>
              <a:cs typeface="+mn-lt"/>
            </a:endParaRPr>
          </a:p>
          <a:p>
            <a:pPr algn="ctr"/>
            <a:endParaRPr lang="en-US" dirty="0">
              <a:solidFill>
                <a:srgbClr val="000000"/>
              </a:solidFill>
              <a:latin typeface="Calibri"/>
              <a:ea typeface="Calibri" panose="020F0502020204030204"/>
              <a:cs typeface="Calibri" panose="020F0502020204030204"/>
            </a:endParaRPr>
          </a:p>
          <a:p>
            <a:pPr algn="ctr"/>
            <a:endParaRPr lang="en-US" sz="2000" i="1" dirty="0">
              <a:latin typeface="Lato"/>
              <a:ea typeface="Lato"/>
              <a:cs typeface="Lato"/>
            </a:endParaRPr>
          </a:p>
          <a:p>
            <a:pPr algn="ctr"/>
            <a:r>
              <a:rPr lang="en-US" sz="2000" i="1" dirty="0">
                <a:latin typeface="Lato"/>
                <a:ea typeface="+mn-lt"/>
                <a:cs typeface="+mn-lt"/>
              </a:rPr>
              <a:t>Social, Economic,</a:t>
            </a:r>
          </a:p>
          <a:p>
            <a:pPr algn="ctr"/>
            <a:r>
              <a:rPr lang="en-US" sz="2000" i="1" dirty="0">
                <a:latin typeface="Lato"/>
                <a:ea typeface="+mn-lt"/>
                <a:cs typeface="+mn-lt"/>
              </a:rPr>
              <a:t>Environmental, Institutional</a:t>
            </a:r>
            <a:endParaRPr lang="en-US" sz="2000" i="1" dirty="0">
              <a:latin typeface="Lato"/>
            </a:endParaRPr>
          </a:p>
          <a:p>
            <a:pPr algn="ctr"/>
            <a:endParaRPr lang="en-US" sz="2000" dirty="0">
              <a:ea typeface="+mn-lt"/>
              <a:cs typeface="+mn-lt"/>
            </a:endParaRPr>
          </a:p>
        </p:txBody>
      </p:sp>
      <p:pic>
        <p:nvPicPr>
          <p:cNvPr id="33" name="Graphic 32" descr="Tree With Roots with solid fill">
            <a:extLst>
              <a:ext uri="{FF2B5EF4-FFF2-40B4-BE49-F238E27FC236}">
                <a16:creationId xmlns:a16="http://schemas.microsoft.com/office/drawing/2014/main" id="{F223C842-91F4-1C9C-2D81-97263DDE88E3}"/>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075461" y="4178233"/>
            <a:ext cx="914400" cy="914400"/>
          </a:xfrm>
          <a:prstGeom prst="rect">
            <a:avLst/>
          </a:prstGeom>
        </p:spPr>
      </p:pic>
      <p:cxnSp>
        <p:nvCxnSpPr>
          <p:cNvPr id="35" name="Straight Arrow Connector 34">
            <a:extLst>
              <a:ext uri="{FF2B5EF4-FFF2-40B4-BE49-F238E27FC236}">
                <a16:creationId xmlns:a16="http://schemas.microsoft.com/office/drawing/2014/main" id="{54411E04-F279-F4EF-C6D2-43052D922C8A}"/>
              </a:ext>
            </a:extLst>
          </p:cNvPr>
          <p:cNvCxnSpPr>
            <a:cxnSpLocks/>
          </p:cNvCxnSpPr>
          <p:nvPr/>
        </p:nvCxnSpPr>
        <p:spPr>
          <a:xfrm flipH="1">
            <a:off x="10603515" y="3663524"/>
            <a:ext cx="9877" cy="581471"/>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11" name="Rectangle 10">
            <a:hlinkClick r:id="rId13"/>
            <a:extLst>
              <a:ext uri="{FF2B5EF4-FFF2-40B4-BE49-F238E27FC236}">
                <a16:creationId xmlns:a16="http://schemas.microsoft.com/office/drawing/2014/main" id="{7DF8FFCF-03D1-AC9B-7989-6164B67B34E2}"/>
              </a:ext>
            </a:extLst>
          </p:cNvPr>
          <p:cNvSpPr/>
          <p:nvPr/>
        </p:nvSpPr>
        <p:spPr>
          <a:xfrm>
            <a:off x="8412267" y="5927114"/>
            <a:ext cx="3849131"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dirty="0">
                <a:latin typeface="Lato" panose="020F0502020204030203" pitchFamily="34" charset="0"/>
                <a:ea typeface="Lato" panose="020F0502020204030203" pitchFamily="34" charset="0"/>
                <a:cs typeface="Lato" panose="020F0502020204030203" pitchFamily="34" charset="0"/>
              </a:rPr>
              <a:t>Sources</a:t>
            </a:r>
            <a:r>
              <a:rPr lang="en-IE" sz="1400" i="1" dirty="0">
                <a:latin typeface="Lato" panose="020F0502020204030203" pitchFamily="34" charset="0"/>
                <a:ea typeface="Lato" panose="020F0502020204030203" pitchFamily="34" charset="0"/>
                <a:cs typeface="Lato" panose="020F0502020204030203" pitchFamily="34" charset="0"/>
              </a:rPr>
              <a:t>: </a:t>
            </a:r>
            <a:r>
              <a:rPr lang="en-IE" sz="1400" i="1" dirty="0" err="1">
                <a:latin typeface="Lato" panose="020F0502020204030203" pitchFamily="34" charset="0"/>
                <a:ea typeface="Lato" panose="020F0502020204030203" pitchFamily="34" charset="0"/>
                <a:cs typeface="Lato" panose="020F0502020204030203" pitchFamily="34" charset="0"/>
                <a:hlinkClick r:id="rId14"/>
              </a:rPr>
              <a:t>Hagenlocher</a:t>
            </a:r>
            <a:r>
              <a:rPr lang="en-IE" sz="1400" i="1" dirty="0">
                <a:latin typeface="Lato" panose="020F0502020204030203" pitchFamily="34" charset="0"/>
                <a:ea typeface="Lato" panose="020F0502020204030203" pitchFamily="34" charset="0"/>
                <a:cs typeface="Lato" panose="020F0502020204030203" pitchFamily="34" charset="0"/>
                <a:hlinkClick r:id="rId14"/>
              </a:rPr>
              <a:t> et al. (2018</a:t>
            </a:r>
            <a:r>
              <a:rPr lang="en-IE" sz="1400" i="1" dirty="0">
                <a:latin typeface="Lato" panose="020F0502020204030203" pitchFamily="34" charset="0"/>
                <a:ea typeface="Lato" panose="020F0502020204030203" pitchFamily="34" charset="0"/>
                <a:cs typeface="Lato" panose="020F0502020204030203" pitchFamily="34" charset="0"/>
              </a:rPr>
              <a:t>);  </a:t>
            </a:r>
            <a:r>
              <a:rPr lang="en-IE" sz="1400" i="1" dirty="0">
                <a:latin typeface="Lato" panose="020F0502020204030203" pitchFamily="34" charset="0"/>
                <a:ea typeface="Lato" panose="020F0502020204030203" pitchFamily="34" charset="0"/>
                <a:cs typeface="Lato" panose="020F0502020204030203" pitchFamily="34" charset="0"/>
                <a:hlinkClick r:id="rId15"/>
              </a:rPr>
              <a:t>IPCC (2022)</a:t>
            </a:r>
            <a:endParaRPr lang="en-GB" sz="1400" i="1" dirty="0">
              <a:latin typeface="Lato" panose="020F0502020204030203" pitchFamily="34" charset="0"/>
              <a:ea typeface="Lato" panose="020F0502020204030203" pitchFamily="34" charset="0"/>
              <a:cs typeface="Lato" panose="020F0502020204030203" pitchFamily="34" charset="0"/>
              <a:hlinkClick r:id="rId16">
                <a:extLst>
                  <a:ext uri="{A12FA001-AC4F-418D-AE19-62706E023703}">
                    <ahyp:hlinkClr xmlns:ahyp="http://schemas.microsoft.com/office/drawing/2018/hyperlinkcolor" val="tx"/>
                  </a:ext>
                </a:extLst>
              </a:hlinkClick>
            </a:endParaRPr>
          </a:p>
        </p:txBody>
      </p:sp>
      <p:sp>
        <p:nvSpPr>
          <p:cNvPr id="8" name="TextBox 7">
            <a:extLst>
              <a:ext uri="{FF2B5EF4-FFF2-40B4-BE49-F238E27FC236}">
                <a16:creationId xmlns:a16="http://schemas.microsoft.com/office/drawing/2014/main" id="{17861194-3EB3-24E7-A97A-1BD9BF9DBDFD}"/>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What are hydro-meteorological hazards and risks?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7" name="Rectangle 26">
            <a:extLst>
              <a:ext uri="{FF2B5EF4-FFF2-40B4-BE49-F238E27FC236}">
                <a16:creationId xmlns:a16="http://schemas.microsoft.com/office/drawing/2014/main" id="{384DB409-0A7F-0FF9-277A-3E8B4A237FA4}"/>
              </a:ext>
            </a:extLst>
          </p:cNvPr>
          <p:cNvSpPr/>
          <p:nvPr/>
        </p:nvSpPr>
        <p:spPr>
          <a:xfrm>
            <a:off x="20952" y="2337273"/>
            <a:ext cx="2399760" cy="3385542"/>
          </a:xfrm>
          <a:prstGeom prst="rect">
            <a:avLst/>
          </a:prstGeom>
        </p:spPr>
        <p:txBody>
          <a:bodyPr wrap="square" lIns="91440" tIns="45720" rIns="91440" bIns="45720" anchor="t">
            <a:spAutoFit/>
          </a:bodyPr>
          <a:lstStyle/>
          <a:p>
            <a:pPr algn="ctr"/>
            <a:endParaRPr lang="en-US" b="1" dirty="0">
              <a:solidFill>
                <a:srgbClr val="00B0F0"/>
              </a:solidFill>
              <a:latin typeface="Lato"/>
              <a:ea typeface="+mn-lt"/>
              <a:cs typeface="+mn-lt"/>
            </a:endParaRPr>
          </a:p>
          <a:p>
            <a:pPr algn="ctr"/>
            <a:endParaRPr lang="en-US" b="1" dirty="0">
              <a:solidFill>
                <a:srgbClr val="00B0F0"/>
              </a:solidFill>
              <a:latin typeface="Lato"/>
              <a:ea typeface="+mn-lt"/>
              <a:cs typeface="+mn-lt"/>
            </a:endParaRPr>
          </a:p>
          <a:p>
            <a:pPr algn="ctr"/>
            <a:r>
              <a:rPr lang="en-US" sz="1600" i="1" dirty="0">
                <a:ea typeface="+mn-lt"/>
                <a:cs typeface="+mn-lt"/>
              </a:rPr>
              <a:t>The potential for negative consequences for human or ecological systems. </a:t>
            </a:r>
            <a:endParaRPr lang="en-US" dirty="0">
              <a:latin typeface="Calibri"/>
              <a:ea typeface="+mn-lt"/>
              <a:cs typeface="+mn-lt"/>
            </a:endParaRPr>
          </a:p>
          <a:p>
            <a:pPr algn="ctr"/>
            <a:endParaRPr lang="en-US" dirty="0">
              <a:solidFill>
                <a:srgbClr val="000000"/>
              </a:solidFill>
              <a:latin typeface="Calibri"/>
              <a:ea typeface="Calibri" panose="020F0502020204030204"/>
              <a:cs typeface="Calibri" panose="020F0502020204030204"/>
            </a:endParaRPr>
          </a:p>
          <a:p>
            <a:pPr algn="ctr"/>
            <a:endParaRPr lang="en-US" dirty="0">
              <a:solidFill>
                <a:srgbClr val="000000"/>
              </a:solidFill>
              <a:latin typeface="Calibri"/>
              <a:ea typeface="Calibri" panose="020F0502020204030204"/>
              <a:cs typeface="Calibri" panose="020F0502020204030204"/>
            </a:endParaRPr>
          </a:p>
          <a:p>
            <a:pPr algn="ctr"/>
            <a:endParaRPr lang="en-US" i="1" dirty="0">
              <a:solidFill>
                <a:srgbClr val="000000"/>
              </a:solidFill>
              <a:latin typeface="Lato"/>
              <a:ea typeface="Calibri" panose="020F0502020204030204"/>
              <a:cs typeface="Calibri" panose="020F0502020204030204"/>
            </a:endParaRPr>
          </a:p>
          <a:p>
            <a:pPr algn="ctr"/>
            <a:endParaRPr lang="en-US" i="1" dirty="0">
              <a:solidFill>
                <a:srgbClr val="000000"/>
              </a:solidFill>
              <a:latin typeface="Calibri" panose="020F0502020204030204"/>
              <a:ea typeface="Lato" panose="020F0502020204030203" pitchFamily="34" charset="0"/>
              <a:cs typeface="Calibri" panose="020F0502020204030204"/>
            </a:endParaRPr>
          </a:p>
          <a:p>
            <a:pPr algn="ctr"/>
            <a:endParaRPr lang="en-US"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000" i="1" dirty="0">
              <a:latin typeface="Lato"/>
              <a:ea typeface="Lato"/>
              <a:cs typeface="Lato"/>
            </a:endParaRPr>
          </a:p>
          <a:p>
            <a:pPr algn="ctr"/>
            <a:endParaRPr lang="en-US" sz="2000" dirty="0">
              <a:ea typeface="+mn-lt"/>
              <a:cs typeface="+mn-lt"/>
            </a:endParaRPr>
          </a:p>
        </p:txBody>
      </p:sp>
    </p:spTree>
    <p:extLst>
      <p:ext uri="{BB962C8B-B14F-4D97-AF65-F5344CB8AC3E}">
        <p14:creationId xmlns:p14="http://schemas.microsoft.com/office/powerpoint/2010/main" val="3543303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78783"/>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Impact of hydro-meteorological hazards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a:extLst>
              <a:ext uri="{FF2B5EF4-FFF2-40B4-BE49-F238E27FC236}">
                <a16:creationId xmlns:a16="http://schemas.microsoft.com/office/drawing/2014/main" id="{20CD983F-EB61-48F8-89B9-CEA1E3139861}"/>
              </a:ext>
            </a:extLst>
          </p:cNvPr>
          <p:cNvSpPr/>
          <p:nvPr/>
        </p:nvSpPr>
        <p:spPr>
          <a:xfrm>
            <a:off x="6987794" y="1646710"/>
            <a:ext cx="4775049" cy="3770263"/>
          </a:xfrm>
          <a:prstGeom prst="rect">
            <a:avLst/>
          </a:prstGeom>
        </p:spPr>
        <p:txBody>
          <a:bodyPr wrap="square">
            <a:spAutoFit/>
          </a:bodyPr>
          <a:lstStyle/>
          <a:p>
            <a:pPr marL="342900" indent="-342900">
              <a:buFont typeface="+mj-lt"/>
              <a:buAutoNum type="arabicParenR"/>
            </a:pPr>
            <a:r>
              <a:rPr lang="en-US" sz="1600" dirty="0">
                <a:latin typeface="Lato" panose="020F0502020204030203" pitchFamily="34" charset="0"/>
                <a:ea typeface="Lato" panose="020F0502020204030203" pitchFamily="34" charset="0"/>
                <a:cs typeface="Lato" panose="020F0502020204030203" pitchFamily="34" charset="0"/>
              </a:rPr>
              <a:t>Potential damages associated with HMHs between 1900 and 2019: </a:t>
            </a:r>
          </a:p>
          <a:p>
            <a:pPr marL="742950" lvl="1" indent="-285750">
              <a:buFont typeface="Arial" panose="020B0604020202020204" pitchFamily="34" charset="0"/>
              <a:buChar char="•"/>
            </a:pPr>
            <a:r>
              <a:rPr lang="en-US" sz="1600" dirty="0">
                <a:solidFill>
                  <a:srgbClr val="00B0F0"/>
                </a:solidFill>
                <a:latin typeface="Lato" panose="020F0502020204030203" pitchFamily="34" charset="0"/>
                <a:ea typeface="Lato" panose="020F0502020204030203" pitchFamily="34" charset="0"/>
                <a:cs typeface="Lato" panose="020F0502020204030203" pitchFamily="34" charset="0"/>
              </a:rPr>
              <a:t>$502b </a:t>
            </a:r>
            <a:r>
              <a:rPr lang="en-US" sz="1600" dirty="0">
                <a:latin typeface="Lato" panose="020F0502020204030203" pitchFamily="34" charset="0"/>
                <a:ea typeface="Lato" panose="020F0502020204030203" pitchFamily="34" charset="0"/>
                <a:cs typeface="Lato" panose="020F0502020204030203" pitchFamily="34" charset="0"/>
              </a:rPr>
              <a:t>worth of economic damage</a:t>
            </a:r>
          </a:p>
          <a:p>
            <a:pPr marL="742950" lvl="1" indent="-285750">
              <a:buClr>
                <a:srgbClr val="00B0F0"/>
              </a:buClr>
              <a:buFont typeface="Arial" panose="020B0604020202020204" pitchFamily="34" charset="0"/>
              <a:buChar char="•"/>
            </a:pPr>
            <a:r>
              <a:rPr lang="en-US" sz="1600" dirty="0">
                <a:latin typeface="Lato" panose="020F0502020204030203" pitchFamily="34" charset="0"/>
                <a:ea typeface="Lato" panose="020F0502020204030203" pitchFamily="34" charset="0"/>
                <a:cs typeface="Lato" panose="020F0502020204030203" pitchFamily="34" charset="0"/>
              </a:rPr>
              <a:t>Caused </a:t>
            </a:r>
            <a:r>
              <a:rPr lang="en-US" sz="1600" dirty="0">
                <a:solidFill>
                  <a:srgbClr val="00B0F0"/>
                </a:solidFill>
                <a:latin typeface="Lato" panose="020F0502020204030203" pitchFamily="34" charset="0"/>
                <a:ea typeface="Lato" panose="020F0502020204030203" pitchFamily="34" charset="0"/>
                <a:cs typeface="Lato" panose="020F0502020204030203" pitchFamily="34" charset="0"/>
              </a:rPr>
              <a:t>&gt;90,000 deaths</a:t>
            </a:r>
            <a:b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br>
            <a:b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br>
            <a:endParaRPr lang="en-GB" sz="1600" dirty="0">
              <a:solidFill>
                <a:srgbClr val="00B0F0"/>
              </a:solidFill>
              <a:latin typeface="Lato" panose="020F0502020204030203" pitchFamily="34" charset="0"/>
              <a:ea typeface="Lato" panose="020F0502020204030203" pitchFamily="34" charset="0"/>
              <a:cs typeface="Lato" panose="020F0502020204030203" pitchFamily="34" charset="0"/>
            </a:endParaRPr>
          </a:p>
          <a:p>
            <a:pPr marL="342900" indent="-342900">
              <a:spcBef>
                <a:spcPts val="600"/>
              </a:spcBef>
              <a:spcAft>
                <a:spcPts val="600"/>
              </a:spcAft>
              <a:buFont typeface="+mj-lt"/>
              <a:buAutoNum type="arabicParenR"/>
            </a:pPr>
            <a:r>
              <a:rPr lang="en-GB" sz="1600" dirty="0">
                <a:latin typeface="Lato" panose="020F0502020204030203" pitchFamily="34" charset="0"/>
                <a:ea typeface="Lato" panose="020F0502020204030203" pitchFamily="34" charset="0"/>
                <a:cs typeface="Lato" panose="020F0502020204030203" pitchFamily="34" charset="0"/>
              </a:rPr>
              <a:t>Dominant HMHs causing damage are </a:t>
            </a:r>
            <a: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t>Floods, </a:t>
            </a:r>
            <a:r>
              <a:rPr lang="en-US" sz="1600" dirty="0">
                <a:solidFill>
                  <a:srgbClr val="00B0F0"/>
                </a:solidFill>
                <a:latin typeface="Lato" panose="020F0502020204030203" pitchFamily="34" charset="0"/>
                <a:ea typeface="Lato" panose="020F0502020204030203" pitchFamily="34" charset="0"/>
                <a:cs typeface="Lato" panose="020F0502020204030203" pitchFamily="34" charset="0"/>
              </a:rPr>
              <a:t>Storms/storm surges, </a:t>
            </a:r>
            <a: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t>Droughts, </a:t>
            </a:r>
            <a:r>
              <a:rPr lang="en-US" sz="1600" dirty="0">
                <a:solidFill>
                  <a:srgbClr val="00B0F0"/>
                </a:solidFill>
                <a:latin typeface="Lato" panose="020F0502020204030203" pitchFamily="34" charset="0"/>
                <a:ea typeface="Lato" panose="020F0502020204030203" pitchFamily="34" charset="0"/>
                <a:cs typeface="Lato" panose="020F0502020204030203" pitchFamily="34" charset="0"/>
              </a:rPr>
              <a:t>Heatwaves, </a:t>
            </a:r>
            <a: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t>Landslides. </a:t>
            </a:r>
            <a:b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br>
            <a:b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br>
            <a:endParaRPr lang="en-GB" sz="1600" dirty="0">
              <a:solidFill>
                <a:srgbClr val="00B0F0"/>
              </a:solidFill>
              <a:latin typeface="Lato" panose="020F0502020204030203" pitchFamily="34" charset="0"/>
              <a:ea typeface="Lato" panose="020F0502020204030203" pitchFamily="34" charset="0"/>
              <a:cs typeface="Lato" panose="020F0502020204030203" pitchFamily="34" charset="0"/>
            </a:endParaRPr>
          </a:p>
          <a:p>
            <a:pPr marL="342900" indent="-342900">
              <a:spcBef>
                <a:spcPts val="600"/>
              </a:spcBef>
              <a:spcAft>
                <a:spcPts val="600"/>
              </a:spcAft>
              <a:buClr>
                <a:schemeClr val="tx1"/>
              </a:buClr>
              <a:buFont typeface="+mj-lt"/>
              <a:buAutoNum type="arabicParenR"/>
            </a:pPr>
            <a:r>
              <a:rPr lang="en-GB" sz="1600" dirty="0">
                <a:solidFill>
                  <a:srgbClr val="00B0F0"/>
                </a:solidFill>
                <a:latin typeface="Lato" panose="020F0502020204030203" pitchFamily="34" charset="0"/>
                <a:ea typeface="Lato" panose="020F0502020204030203" pitchFamily="34" charset="0"/>
                <a:cs typeface="Lato" panose="020F0502020204030203" pitchFamily="34" charset="0"/>
              </a:rPr>
              <a:t>Floods  caused  largest  economic  damages  </a:t>
            </a:r>
            <a:r>
              <a:rPr lang="en-GB" sz="1600" dirty="0">
                <a:latin typeface="Lato" panose="020F0502020204030203" pitchFamily="34" charset="0"/>
                <a:ea typeface="Lato" panose="020F0502020204030203" pitchFamily="34" charset="0"/>
                <a:cs typeface="Lato" panose="020F0502020204030203" pitchFamily="34" charset="0"/>
              </a:rPr>
              <a:t>(76.2%),  followed  by droughts  (13.9%),  heatwaves  (8.4%)  &amp;  landslides  (1.5%). </a:t>
            </a:r>
          </a:p>
        </p:txBody>
      </p:sp>
      <p:pic>
        <p:nvPicPr>
          <p:cNvPr id="22" name="Picture 21">
            <a:extLst>
              <a:ext uri="{FF2B5EF4-FFF2-40B4-BE49-F238E27FC236}">
                <a16:creationId xmlns:a16="http://schemas.microsoft.com/office/drawing/2014/main" id="{4EA43A82-1305-4DF0-B660-BBCD62B54EF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50357" t="32729" r="22185" b="36123"/>
          <a:stretch/>
        </p:blipFill>
        <p:spPr>
          <a:xfrm>
            <a:off x="2998244" y="2772372"/>
            <a:ext cx="2335224" cy="2303402"/>
          </a:xfrm>
          <a:prstGeom prst="rect">
            <a:avLst/>
          </a:prstGeom>
        </p:spPr>
      </p:pic>
      <p:sp>
        <p:nvSpPr>
          <p:cNvPr id="33" name="Rectangle 32">
            <a:hlinkClick r:id="rId6"/>
            <a:extLst>
              <a:ext uri="{FF2B5EF4-FFF2-40B4-BE49-F238E27FC236}">
                <a16:creationId xmlns:a16="http://schemas.microsoft.com/office/drawing/2014/main" id="{916251F0-03E0-40C5-AB93-700A323C831E}"/>
              </a:ext>
            </a:extLst>
          </p:cNvPr>
          <p:cNvSpPr/>
          <p:nvPr/>
        </p:nvSpPr>
        <p:spPr>
          <a:xfrm>
            <a:off x="9980788" y="5941084"/>
            <a:ext cx="2278188" cy="307777"/>
          </a:xfrm>
          <a:prstGeom prst="rect">
            <a:avLst/>
          </a:prstGeom>
        </p:spPr>
        <p:txBody>
          <a:bodyPr wrap="none">
            <a:spAutoFit/>
          </a:bodyPr>
          <a:lstStyle/>
          <a:p>
            <a:r>
              <a:rPr lang="en-GB" sz="1400" i="1" dirty="0">
                <a:latin typeface="Lato" panose="020F0502020204030203" pitchFamily="34" charset="0"/>
                <a:ea typeface="Lato" panose="020F0502020204030203" pitchFamily="34" charset="0"/>
                <a:cs typeface="Lato" panose="020F0502020204030203" pitchFamily="34" charset="0"/>
              </a:rPr>
              <a:t>Source: </a:t>
            </a:r>
            <a:r>
              <a:rPr lang="en-US"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hlinkClick r:id="rId6"/>
              </a:rPr>
              <a:t>Kumar et al. (2020)</a:t>
            </a:r>
            <a:endParaRPr lang="en-GB"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8" name="Picture 27">
            <a:extLst>
              <a:ext uri="{FF2B5EF4-FFF2-40B4-BE49-F238E27FC236}">
                <a16:creationId xmlns:a16="http://schemas.microsoft.com/office/drawing/2014/main" id="{ED8851EF-8957-AD9C-EDED-09EE1922E91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32729" r="72542" b="36390"/>
          <a:stretch/>
        </p:blipFill>
        <p:spPr>
          <a:xfrm>
            <a:off x="429157" y="2809952"/>
            <a:ext cx="2335224" cy="2283628"/>
          </a:xfrm>
          <a:prstGeom prst="rect">
            <a:avLst/>
          </a:prstGeom>
        </p:spPr>
      </p:pic>
      <p:pic>
        <p:nvPicPr>
          <p:cNvPr id="30" name="Picture 29">
            <a:extLst>
              <a:ext uri="{FF2B5EF4-FFF2-40B4-BE49-F238E27FC236}">
                <a16:creationId xmlns:a16="http://schemas.microsoft.com/office/drawing/2014/main" id="{B311AA87-3486-01E9-5F67-63A16AD38AA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447514" y="3296293"/>
            <a:ext cx="858129" cy="1631003"/>
          </a:xfrm>
          <a:prstGeom prst="rect">
            <a:avLst/>
          </a:prstGeom>
        </p:spPr>
      </p:pic>
      <p:sp>
        <p:nvSpPr>
          <p:cNvPr id="32" name="TextBox 31">
            <a:extLst>
              <a:ext uri="{FF2B5EF4-FFF2-40B4-BE49-F238E27FC236}">
                <a16:creationId xmlns:a16="http://schemas.microsoft.com/office/drawing/2014/main" id="{951AA4F0-0CFC-A5A3-9BEF-2FCFCCB8B4A2}"/>
              </a:ext>
            </a:extLst>
          </p:cNvPr>
          <p:cNvSpPr txBox="1"/>
          <p:nvPr/>
        </p:nvSpPr>
        <p:spPr>
          <a:xfrm>
            <a:off x="1285168" y="2177578"/>
            <a:ext cx="4330067" cy="461665"/>
          </a:xfrm>
          <a:prstGeom prst="rect">
            <a:avLst/>
          </a:prstGeom>
          <a:noFill/>
        </p:spPr>
        <p:txBody>
          <a:bodyPr wrap="square" rtlCol="0">
            <a:spAutoFit/>
          </a:bodyPr>
          <a:lstStyle/>
          <a:p>
            <a:pPr algn="ctr"/>
            <a:r>
              <a:rPr lang="en-US" sz="1200" b="1">
                <a:latin typeface="Lato" panose="020F0502020204030203" pitchFamily="34" charset="0"/>
                <a:ea typeface="Lato" panose="020F0502020204030203" pitchFamily="34" charset="0"/>
                <a:cs typeface="Lato" panose="020F0502020204030203" pitchFamily="34" charset="0"/>
              </a:rPr>
              <a:t>Loss of life and economic damages in 7 EU countries due to impacts of HMH during the period 1980-2017</a:t>
            </a:r>
            <a:endParaRPr lang="en-GB" sz="1200" b="1">
              <a:latin typeface="Lato" panose="020F0502020204030203" pitchFamily="34" charset="0"/>
              <a:ea typeface="Lato" panose="020F0502020204030203" pitchFamily="34" charset="0"/>
              <a:cs typeface="Lato" panose="020F0502020204030203" pitchFamily="34" charset="0"/>
            </a:endParaRPr>
          </a:p>
        </p:txBody>
      </p:sp>
      <p:sp>
        <p:nvSpPr>
          <p:cNvPr id="34" name="TextBox 33">
            <a:extLst>
              <a:ext uri="{FF2B5EF4-FFF2-40B4-BE49-F238E27FC236}">
                <a16:creationId xmlns:a16="http://schemas.microsoft.com/office/drawing/2014/main" id="{23316EBF-1309-1A24-C7C2-95E632925D9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16</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27726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&amp; Hydro-Meteorological Hazards (HMHs)</a:t>
            </a:r>
          </a:p>
        </p:txBody>
      </p:sp>
      <p:pic>
        <p:nvPicPr>
          <p:cNvPr id="126" name="Picture 125" descr="https://eschooltoday.com/earth-system/images/earth-spheres.png">
            <a:extLst>
              <a:ext uri="{FF2B5EF4-FFF2-40B4-BE49-F238E27FC236}">
                <a16:creationId xmlns:a16="http://schemas.microsoft.com/office/drawing/2014/main" id="{78456D6C-CD61-46B5-9A26-2EEEEA13016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rcRect l="1500" t="1558" r="7323" b="4439"/>
          <a:stretch/>
        </p:blipFill>
        <p:spPr bwMode="auto">
          <a:xfrm>
            <a:off x="3941617" y="1563503"/>
            <a:ext cx="4468768" cy="4511270"/>
          </a:xfrm>
          <a:prstGeom prst="flowChartConnector">
            <a:avLst/>
          </a:prstGeom>
          <a:solidFill>
            <a:srgbClr val="006600"/>
          </a:solidFill>
        </p:spPr>
      </p:pic>
      <p:grpSp>
        <p:nvGrpSpPr>
          <p:cNvPr id="127" name="Group 126">
            <a:extLst>
              <a:ext uri="{FF2B5EF4-FFF2-40B4-BE49-F238E27FC236}">
                <a16:creationId xmlns:a16="http://schemas.microsoft.com/office/drawing/2014/main" id="{FBB9AD01-C523-4B71-A57E-F7CFFBCC7892}"/>
              </a:ext>
            </a:extLst>
          </p:cNvPr>
          <p:cNvGrpSpPr/>
          <p:nvPr/>
        </p:nvGrpSpPr>
        <p:grpSpPr>
          <a:xfrm>
            <a:off x="3758834" y="1328111"/>
            <a:ext cx="4828032" cy="4901897"/>
            <a:chOff x="1955740" y="4594464"/>
            <a:chExt cx="2963266" cy="2963266"/>
          </a:xfrm>
          <a:solidFill>
            <a:srgbClr val="008080"/>
          </a:solidFill>
        </p:grpSpPr>
        <p:sp>
          <p:nvSpPr>
            <p:cNvPr id="128" name="Circular Arrow 44">
              <a:extLst>
                <a:ext uri="{FF2B5EF4-FFF2-40B4-BE49-F238E27FC236}">
                  <a16:creationId xmlns:a16="http://schemas.microsoft.com/office/drawing/2014/main" id="{DD97BD26-A2FB-4FEF-ACD8-9B5C6B85993A}"/>
                </a:ext>
              </a:extLst>
            </p:cNvPr>
            <p:cNvSpPr/>
            <p:nvPr/>
          </p:nvSpPr>
          <p:spPr>
            <a:xfrm>
              <a:off x="2041693" y="4594464"/>
              <a:ext cx="2877312" cy="2877313"/>
            </a:xfrm>
            <a:prstGeom prst="circularArrow">
              <a:avLst>
                <a:gd name="adj1" fmla="val 5085"/>
                <a:gd name="adj2" fmla="val 256622"/>
                <a:gd name="adj3" fmla="val 21272472"/>
                <a:gd name="adj4" fmla="val 16442186"/>
                <a:gd name="adj5" fmla="val 5932"/>
              </a:avLst>
            </a:prstGeom>
            <a:grpFill/>
            <a:ln w="28575"/>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129" name="Circular Arrow 45">
              <a:extLst>
                <a:ext uri="{FF2B5EF4-FFF2-40B4-BE49-F238E27FC236}">
                  <a16:creationId xmlns:a16="http://schemas.microsoft.com/office/drawing/2014/main" id="{38FD19F1-AB4E-491B-8E59-A037FEBF55FD}"/>
                </a:ext>
              </a:extLst>
            </p:cNvPr>
            <p:cNvSpPr/>
            <p:nvPr/>
          </p:nvSpPr>
          <p:spPr>
            <a:xfrm>
              <a:off x="2041693" y="4680416"/>
              <a:ext cx="2877313" cy="2877313"/>
            </a:xfrm>
            <a:prstGeom prst="circularArrow">
              <a:avLst>
                <a:gd name="adj1" fmla="val 5085"/>
                <a:gd name="adj2" fmla="val 450663"/>
                <a:gd name="adj3" fmla="val 5072472"/>
                <a:gd name="adj4" fmla="val 181180"/>
                <a:gd name="adj5" fmla="val 5932"/>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130" name="Circular Arrow 46">
              <a:extLst>
                <a:ext uri="{FF2B5EF4-FFF2-40B4-BE49-F238E27FC236}">
                  <a16:creationId xmlns:a16="http://schemas.microsoft.com/office/drawing/2014/main" id="{9A938323-16BD-4798-B135-03FAD2563889}"/>
                </a:ext>
              </a:extLst>
            </p:cNvPr>
            <p:cNvSpPr/>
            <p:nvPr/>
          </p:nvSpPr>
          <p:spPr>
            <a:xfrm>
              <a:off x="1955740" y="4680417"/>
              <a:ext cx="2877313" cy="2877313"/>
            </a:xfrm>
            <a:prstGeom prst="circularArrow">
              <a:avLst>
                <a:gd name="adj1" fmla="val 5085"/>
                <a:gd name="adj2" fmla="val 256623"/>
                <a:gd name="adj3" fmla="val 10472472"/>
                <a:gd name="adj4" fmla="val 5400000"/>
                <a:gd name="adj5" fmla="val 5932"/>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131" name="Circular Arrow 47">
              <a:extLst>
                <a:ext uri="{FF2B5EF4-FFF2-40B4-BE49-F238E27FC236}">
                  <a16:creationId xmlns:a16="http://schemas.microsoft.com/office/drawing/2014/main" id="{4911B845-179D-4B35-AF90-FAB8D101B5D4}"/>
                </a:ext>
              </a:extLst>
            </p:cNvPr>
            <p:cNvSpPr/>
            <p:nvPr/>
          </p:nvSpPr>
          <p:spPr>
            <a:xfrm>
              <a:off x="1955740" y="4594464"/>
              <a:ext cx="2877311" cy="2877312"/>
            </a:xfrm>
            <a:prstGeom prst="circularArrow">
              <a:avLst>
                <a:gd name="adj1" fmla="val 5085"/>
                <a:gd name="adj2" fmla="val 327528"/>
                <a:gd name="adj3" fmla="val 15872472"/>
                <a:gd name="adj4" fmla="val 10890653"/>
                <a:gd name="adj5" fmla="val 5932"/>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grpSp>
      <p:sp>
        <p:nvSpPr>
          <p:cNvPr id="132" name="Right Arrow 48">
            <a:extLst>
              <a:ext uri="{FF2B5EF4-FFF2-40B4-BE49-F238E27FC236}">
                <a16:creationId xmlns:a16="http://schemas.microsoft.com/office/drawing/2014/main" id="{569B94D9-F323-4EF4-A49E-B84DB986494E}"/>
              </a:ext>
            </a:extLst>
          </p:cNvPr>
          <p:cNvSpPr/>
          <p:nvPr/>
        </p:nvSpPr>
        <p:spPr>
          <a:xfrm rot="2925608">
            <a:off x="4320555" y="2889790"/>
            <a:ext cx="583768" cy="11377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33" name="Right Arrow 49">
            <a:extLst>
              <a:ext uri="{FF2B5EF4-FFF2-40B4-BE49-F238E27FC236}">
                <a16:creationId xmlns:a16="http://schemas.microsoft.com/office/drawing/2014/main" id="{69B9D10A-7114-4140-9FC8-A64381C1885E}"/>
              </a:ext>
            </a:extLst>
          </p:cNvPr>
          <p:cNvSpPr/>
          <p:nvPr/>
        </p:nvSpPr>
        <p:spPr>
          <a:xfrm rot="1719852">
            <a:off x="5086842" y="2731743"/>
            <a:ext cx="571220" cy="127356"/>
          </a:xfrm>
          <a:prstGeom prst="rightArrow">
            <a:avLst/>
          </a:prstGeom>
          <a:solidFill>
            <a:srgbClr val="260CE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34" name="Right Arrow 54">
            <a:extLst>
              <a:ext uri="{FF2B5EF4-FFF2-40B4-BE49-F238E27FC236}">
                <a16:creationId xmlns:a16="http://schemas.microsoft.com/office/drawing/2014/main" id="{A4F83464-704F-4AA3-9912-1863653E2940}"/>
              </a:ext>
            </a:extLst>
          </p:cNvPr>
          <p:cNvSpPr/>
          <p:nvPr/>
        </p:nvSpPr>
        <p:spPr>
          <a:xfrm rot="2410673">
            <a:off x="6313989" y="5107961"/>
            <a:ext cx="468783" cy="140996"/>
          </a:xfrm>
          <a:prstGeom prst="rightArrow">
            <a:avLst/>
          </a:prstGeom>
          <a:solidFill>
            <a:srgbClr val="260CE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35" name="Right Arrow 55">
            <a:extLst>
              <a:ext uri="{FF2B5EF4-FFF2-40B4-BE49-F238E27FC236}">
                <a16:creationId xmlns:a16="http://schemas.microsoft.com/office/drawing/2014/main" id="{5662CD75-B6E5-4D7F-8EFB-86ADCCDC444A}"/>
              </a:ext>
            </a:extLst>
          </p:cNvPr>
          <p:cNvSpPr/>
          <p:nvPr/>
        </p:nvSpPr>
        <p:spPr>
          <a:xfrm rot="12698392">
            <a:off x="6857117" y="4962594"/>
            <a:ext cx="422386" cy="11351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36" name="Oval 135">
            <a:extLst>
              <a:ext uri="{FF2B5EF4-FFF2-40B4-BE49-F238E27FC236}">
                <a16:creationId xmlns:a16="http://schemas.microsoft.com/office/drawing/2014/main" id="{6C28A63B-5EDF-4B17-987E-738AB68297F4}"/>
              </a:ext>
            </a:extLst>
          </p:cNvPr>
          <p:cNvSpPr/>
          <p:nvPr/>
        </p:nvSpPr>
        <p:spPr>
          <a:xfrm rot="16430129">
            <a:off x="5710591" y="2876922"/>
            <a:ext cx="1102239" cy="1842278"/>
          </a:xfrm>
          <a:prstGeom prst="ellipse">
            <a:avLst/>
          </a:prstGeom>
          <a:gradFill>
            <a:gsLst>
              <a:gs pos="53000">
                <a:schemeClr val="accent2">
                  <a:lumMod val="75000"/>
                </a:schemeClr>
              </a:gs>
              <a:gs pos="100000">
                <a:srgbClr val="7A968E"/>
              </a:gs>
              <a:gs pos="73000">
                <a:srgbClr val="0070C0"/>
              </a:gs>
              <a:gs pos="41000">
                <a:srgbClr val="00B0F0"/>
              </a:gs>
              <a:gs pos="53000">
                <a:srgbClr val="FF0000"/>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grpSp>
        <p:nvGrpSpPr>
          <p:cNvPr id="137" name="Group 136">
            <a:extLst>
              <a:ext uri="{FF2B5EF4-FFF2-40B4-BE49-F238E27FC236}">
                <a16:creationId xmlns:a16="http://schemas.microsoft.com/office/drawing/2014/main" id="{C3137D09-832D-414D-961D-5B41F1755A2A}"/>
              </a:ext>
            </a:extLst>
          </p:cNvPr>
          <p:cNvGrpSpPr/>
          <p:nvPr/>
        </p:nvGrpSpPr>
        <p:grpSpPr>
          <a:xfrm>
            <a:off x="6371969" y="2809278"/>
            <a:ext cx="1715932" cy="1895505"/>
            <a:chOff x="1195288" y="3332942"/>
            <a:chExt cx="4467231" cy="4077973"/>
          </a:xfrm>
          <a:solidFill>
            <a:srgbClr val="260CEA"/>
          </a:solidFill>
        </p:grpSpPr>
        <p:sp>
          <p:nvSpPr>
            <p:cNvPr id="138" name="Freeform 58">
              <a:extLst>
                <a:ext uri="{FF2B5EF4-FFF2-40B4-BE49-F238E27FC236}">
                  <a16:creationId xmlns:a16="http://schemas.microsoft.com/office/drawing/2014/main" id="{3393128D-5035-4D07-AD67-F8D6D22B9071}"/>
                </a:ext>
              </a:extLst>
            </p:cNvPr>
            <p:cNvSpPr/>
            <p:nvPr/>
          </p:nvSpPr>
          <p:spPr>
            <a:xfrm rot="3786632" flipV="1">
              <a:off x="3259184" y="3052269"/>
              <a:ext cx="891906" cy="1453252"/>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39" name="Freeform 59">
              <a:extLst>
                <a:ext uri="{FF2B5EF4-FFF2-40B4-BE49-F238E27FC236}">
                  <a16:creationId xmlns:a16="http://schemas.microsoft.com/office/drawing/2014/main" id="{0315C05F-BD3F-4DD9-8D9F-F5CF0414D23D}"/>
                </a:ext>
              </a:extLst>
            </p:cNvPr>
            <p:cNvSpPr/>
            <p:nvPr/>
          </p:nvSpPr>
          <p:spPr>
            <a:xfrm rot="5755133" flipV="1">
              <a:off x="4315424" y="3604272"/>
              <a:ext cx="891906" cy="1453252"/>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0" name="Freeform 60">
              <a:extLst>
                <a:ext uri="{FF2B5EF4-FFF2-40B4-BE49-F238E27FC236}">
                  <a16:creationId xmlns:a16="http://schemas.microsoft.com/office/drawing/2014/main" id="{B8463B03-7A80-477C-B6F4-5F06FF7757FC}"/>
                </a:ext>
              </a:extLst>
            </p:cNvPr>
            <p:cNvSpPr/>
            <p:nvPr/>
          </p:nvSpPr>
          <p:spPr>
            <a:xfrm rot="195558" flipV="1">
              <a:off x="1863064" y="3528439"/>
              <a:ext cx="1070259" cy="1211075"/>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1" name="Freeform 61">
              <a:extLst>
                <a:ext uri="{FF2B5EF4-FFF2-40B4-BE49-F238E27FC236}">
                  <a16:creationId xmlns:a16="http://schemas.microsoft.com/office/drawing/2014/main" id="{2D35E4FE-DC91-4933-A8C5-0AEAF0413480}"/>
                </a:ext>
              </a:extLst>
            </p:cNvPr>
            <p:cNvSpPr/>
            <p:nvPr/>
          </p:nvSpPr>
          <p:spPr>
            <a:xfrm rot="8500313" flipV="1">
              <a:off x="4637814" y="4754744"/>
              <a:ext cx="1024705"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2" name="Freeform 62">
              <a:extLst>
                <a:ext uri="{FF2B5EF4-FFF2-40B4-BE49-F238E27FC236}">
                  <a16:creationId xmlns:a16="http://schemas.microsoft.com/office/drawing/2014/main" id="{C7B224FC-ADF5-4018-9BAB-773B94BE38CD}"/>
                </a:ext>
              </a:extLst>
            </p:cNvPr>
            <p:cNvSpPr/>
            <p:nvPr/>
          </p:nvSpPr>
          <p:spPr>
            <a:xfrm rot="10800000" flipV="1">
              <a:off x="3871659" y="5953736"/>
              <a:ext cx="1278215" cy="1324670"/>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3" name="Freeform 63">
              <a:extLst>
                <a:ext uri="{FF2B5EF4-FFF2-40B4-BE49-F238E27FC236}">
                  <a16:creationId xmlns:a16="http://schemas.microsoft.com/office/drawing/2014/main" id="{2043C2D2-5AA3-45EF-A21E-05B8DD62A1E1}"/>
                </a:ext>
              </a:extLst>
            </p:cNvPr>
            <p:cNvSpPr/>
            <p:nvPr/>
          </p:nvSpPr>
          <p:spPr>
            <a:xfrm rot="13767009" flipV="1">
              <a:off x="3109006" y="6238335"/>
              <a:ext cx="891906" cy="1453254"/>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4" name="Freeform 64">
              <a:extLst>
                <a:ext uri="{FF2B5EF4-FFF2-40B4-BE49-F238E27FC236}">
                  <a16:creationId xmlns:a16="http://schemas.microsoft.com/office/drawing/2014/main" id="{2C73CF40-5DE1-46ED-AB95-1C5B398D7DC5}"/>
                </a:ext>
              </a:extLst>
            </p:cNvPr>
            <p:cNvSpPr/>
            <p:nvPr/>
          </p:nvSpPr>
          <p:spPr>
            <a:xfrm rot="16510109" flipV="1">
              <a:off x="1799857" y="5793687"/>
              <a:ext cx="891906" cy="1453254"/>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5" name="Freeform 65">
              <a:extLst>
                <a:ext uri="{FF2B5EF4-FFF2-40B4-BE49-F238E27FC236}">
                  <a16:creationId xmlns:a16="http://schemas.microsoft.com/office/drawing/2014/main" id="{885FFB2E-7B9B-465D-B0A8-B42A922B2901}"/>
                </a:ext>
              </a:extLst>
            </p:cNvPr>
            <p:cNvSpPr/>
            <p:nvPr/>
          </p:nvSpPr>
          <p:spPr>
            <a:xfrm rot="19186927" flipV="1">
              <a:off x="1195288" y="4668957"/>
              <a:ext cx="1070259" cy="1211074"/>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6" name="Group 145">
            <a:extLst>
              <a:ext uri="{FF2B5EF4-FFF2-40B4-BE49-F238E27FC236}">
                <a16:creationId xmlns:a16="http://schemas.microsoft.com/office/drawing/2014/main" id="{CD7D2BEC-763C-4B6D-8D0C-B2DEAC70677F}"/>
              </a:ext>
            </a:extLst>
          </p:cNvPr>
          <p:cNvGrpSpPr/>
          <p:nvPr/>
        </p:nvGrpSpPr>
        <p:grpSpPr>
          <a:xfrm>
            <a:off x="4136995" y="2705457"/>
            <a:ext cx="1785487" cy="1992076"/>
            <a:chOff x="970025" y="3115571"/>
            <a:chExt cx="4789825" cy="4482968"/>
          </a:xfrm>
          <a:solidFill>
            <a:srgbClr val="FF0000"/>
          </a:solidFill>
        </p:grpSpPr>
        <p:sp>
          <p:nvSpPr>
            <p:cNvPr id="147" name="Freeform 67">
              <a:extLst>
                <a:ext uri="{FF2B5EF4-FFF2-40B4-BE49-F238E27FC236}">
                  <a16:creationId xmlns:a16="http://schemas.microsoft.com/office/drawing/2014/main" id="{D0906E2D-DFB3-4EC5-8060-FD4004D5D2E7}"/>
                </a:ext>
              </a:extLst>
            </p:cNvPr>
            <p:cNvSpPr/>
            <p:nvPr/>
          </p:nvSpPr>
          <p:spPr>
            <a:xfrm rot="8537956">
              <a:off x="3216624" y="3115571"/>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8" name="Freeform 68">
              <a:extLst>
                <a:ext uri="{FF2B5EF4-FFF2-40B4-BE49-F238E27FC236}">
                  <a16:creationId xmlns:a16="http://schemas.microsoft.com/office/drawing/2014/main" id="{D7528D36-771F-45F4-A642-6937E66E00F0}"/>
                </a:ext>
              </a:extLst>
            </p:cNvPr>
            <p:cNvSpPr/>
            <p:nvPr/>
          </p:nvSpPr>
          <p:spPr>
            <a:xfrm rot="10033563">
              <a:off x="4207638" y="3609285"/>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49" name="Freeform 69">
              <a:extLst>
                <a:ext uri="{FF2B5EF4-FFF2-40B4-BE49-F238E27FC236}">
                  <a16:creationId xmlns:a16="http://schemas.microsoft.com/office/drawing/2014/main" id="{E2EF1374-A43A-48CC-A98E-EBE866528EA4}"/>
                </a:ext>
              </a:extLst>
            </p:cNvPr>
            <p:cNvSpPr/>
            <p:nvPr/>
          </p:nvSpPr>
          <p:spPr>
            <a:xfrm rot="5837956">
              <a:off x="1810451" y="3394662"/>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0" name="Freeform 70">
              <a:extLst>
                <a:ext uri="{FF2B5EF4-FFF2-40B4-BE49-F238E27FC236}">
                  <a16:creationId xmlns:a16="http://schemas.microsoft.com/office/drawing/2014/main" id="{6489AB55-BA65-4E39-A89D-7F6AA2B5C5E2}"/>
                </a:ext>
              </a:extLst>
            </p:cNvPr>
            <p:cNvSpPr/>
            <p:nvPr/>
          </p:nvSpPr>
          <p:spPr>
            <a:xfrm rot="12733563">
              <a:off x="4775771" y="4349986"/>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1" name="Freeform 71">
              <a:extLst>
                <a:ext uri="{FF2B5EF4-FFF2-40B4-BE49-F238E27FC236}">
                  <a16:creationId xmlns:a16="http://schemas.microsoft.com/office/drawing/2014/main" id="{7CE8447B-E4F8-4FE8-955C-ACF0949BFD20}"/>
                </a:ext>
              </a:extLst>
            </p:cNvPr>
            <p:cNvSpPr/>
            <p:nvPr/>
          </p:nvSpPr>
          <p:spPr>
            <a:xfrm rot="14879136">
              <a:off x="4608015" y="5448106"/>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2" name="Freeform 72">
              <a:extLst>
                <a:ext uri="{FF2B5EF4-FFF2-40B4-BE49-F238E27FC236}">
                  <a16:creationId xmlns:a16="http://schemas.microsoft.com/office/drawing/2014/main" id="{EE84A0AB-0D9F-48C0-BB28-91364F7701AC}"/>
                </a:ext>
              </a:extLst>
            </p:cNvPr>
            <p:cNvSpPr/>
            <p:nvPr/>
          </p:nvSpPr>
          <p:spPr>
            <a:xfrm rot="17139429">
              <a:off x="3742231" y="6246091"/>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3" name="Freeform 73">
              <a:extLst>
                <a:ext uri="{FF2B5EF4-FFF2-40B4-BE49-F238E27FC236}">
                  <a16:creationId xmlns:a16="http://schemas.microsoft.com/office/drawing/2014/main" id="{7B32D33A-9846-498C-A4FC-A69802EEFEFF}"/>
                </a:ext>
              </a:extLst>
            </p:cNvPr>
            <p:cNvSpPr/>
            <p:nvPr/>
          </p:nvSpPr>
          <p:spPr>
            <a:xfrm rot="19437679">
              <a:off x="2610551" y="6271890"/>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4" name="Freeform 74">
              <a:extLst>
                <a:ext uri="{FF2B5EF4-FFF2-40B4-BE49-F238E27FC236}">
                  <a16:creationId xmlns:a16="http://schemas.microsoft.com/office/drawing/2014/main" id="{C4C13926-40B3-43D6-9C54-B188DE1569E0}"/>
                </a:ext>
              </a:extLst>
            </p:cNvPr>
            <p:cNvSpPr/>
            <p:nvPr/>
          </p:nvSpPr>
          <p:spPr>
            <a:xfrm rot="21405799">
              <a:off x="1553190" y="5613430"/>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155" name="Freeform 75">
              <a:extLst>
                <a:ext uri="{FF2B5EF4-FFF2-40B4-BE49-F238E27FC236}">
                  <a16:creationId xmlns:a16="http://schemas.microsoft.com/office/drawing/2014/main" id="{BE44CCEF-60F3-46F4-A58C-A494157CDE23}"/>
                </a:ext>
              </a:extLst>
            </p:cNvPr>
            <p:cNvSpPr/>
            <p:nvPr/>
          </p:nvSpPr>
          <p:spPr>
            <a:xfrm rot="2700000">
              <a:off x="1144839" y="4497328"/>
              <a:ext cx="977021" cy="1326649"/>
            </a:xfrm>
            <a:custGeom>
              <a:avLst/>
              <a:gdLst>
                <a:gd name="connsiteX0" fmla="*/ 0 w 977021"/>
                <a:gd name="connsiteY0" fmla="*/ 0 h 1326649"/>
                <a:gd name="connsiteX1" fmla="*/ 24532 w 977021"/>
                <a:gd name="connsiteY1" fmla="*/ 7615 h 1326649"/>
                <a:gd name="connsiteX2" fmla="*/ 50233 w 977021"/>
                <a:gd name="connsiteY2" fmla="*/ 137264 h 1326649"/>
                <a:gd name="connsiteX3" fmla="*/ 68752 w 977021"/>
                <a:gd name="connsiteY3" fmla="*/ 196387 h 1326649"/>
                <a:gd name="connsiteX4" fmla="*/ 109613 w 977021"/>
                <a:gd name="connsiteY4" fmla="*/ 316164 h 1326649"/>
                <a:gd name="connsiteX5" fmla="*/ 138640 w 977021"/>
                <a:gd name="connsiteY5" fmla="*/ 380620 h 1326649"/>
                <a:gd name="connsiteX6" fmla="*/ 189078 w 977021"/>
                <a:gd name="connsiteY6" fmla="*/ 480620 h 1326649"/>
                <a:gd name="connsiteX7" fmla="*/ 226417 w 977021"/>
                <a:gd name="connsiteY7" fmla="*/ 541702 h 1326649"/>
                <a:gd name="connsiteX8" fmla="*/ 287382 w 977021"/>
                <a:gd name="connsiteY8" fmla="*/ 628098 h 1326649"/>
                <a:gd name="connsiteX9" fmla="*/ 331143 w 977021"/>
                <a:gd name="connsiteY9" fmla="*/ 681908 h 1326649"/>
                <a:gd name="connsiteX10" fmla="*/ 403953 w 977021"/>
                <a:gd name="connsiteY10" fmla="*/ 756284 h 1326649"/>
                <a:gd name="connsiteX11" fmla="*/ 451410 w 977021"/>
                <a:gd name="connsiteY11" fmla="*/ 799861 h 1326649"/>
                <a:gd name="connsiteX12" fmla="*/ 541065 w 977021"/>
                <a:gd name="connsiteY12" fmla="*/ 863797 h 1326649"/>
                <a:gd name="connsiteX13" fmla="*/ 585693 w 977021"/>
                <a:gd name="connsiteY13" fmla="*/ 893322 h 1326649"/>
                <a:gd name="connsiteX14" fmla="*/ 732419 w 977021"/>
                <a:gd name="connsiteY14" fmla="*/ 959747 h 1326649"/>
                <a:gd name="connsiteX15" fmla="*/ 732419 w 977021"/>
                <a:gd name="connsiteY15" fmla="*/ 837445 h 1326649"/>
                <a:gd name="connsiteX16" fmla="*/ 977021 w 977021"/>
                <a:gd name="connsiteY16" fmla="*/ 1122244 h 1326649"/>
                <a:gd name="connsiteX17" fmla="*/ 732419 w 977021"/>
                <a:gd name="connsiteY17" fmla="*/ 1326649 h 1326649"/>
                <a:gd name="connsiteX18" fmla="*/ 732419 w 977021"/>
                <a:gd name="connsiteY18" fmla="*/ 1204348 h 1326649"/>
                <a:gd name="connsiteX19" fmla="*/ 12426 w 977021"/>
                <a:gd name="connsiteY19" fmla="*/ 191149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77021" h="1326649">
                  <a:moveTo>
                    <a:pt x="0" y="0"/>
                  </a:moveTo>
                  <a:lnTo>
                    <a:pt x="24532" y="7615"/>
                  </a:lnTo>
                  <a:lnTo>
                    <a:pt x="50233" y="137264"/>
                  </a:lnTo>
                  <a:lnTo>
                    <a:pt x="68752" y="196387"/>
                  </a:lnTo>
                  <a:lnTo>
                    <a:pt x="109613" y="316164"/>
                  </a:lnTo>
                  <a:lnTo>
                    <a:pt x="138640" y="380620"/>
                  </a:lnTo>
                  <a:lnTo>
                    <a:pt x="189078" y="480620"/>
                  </a:lnTo>
                  <a:lnTo>
                    <a:pt x="226417" y="541702"/>
                  </a:lnTo>
                  <a:lnTo>
                    <a:pt x="287382" y="628098"/>
                  </a:lnTo>
                  <a:lnTo>
                    <a:pt x="331143" y="681908"/>
                  </a:lnTo>
                  <a:lnTo>
                    <a:pt x="403953" y="756284"/>
                  </a:lnTo>
                  <a:lnTo>
                    <a:pt x="451410" y="799861"/>
                  </a:lnTo>
                  <a:lnTo>
                    <a:pt x="541065" y="863797"/>
                  </a:lnTo>
                  <a:lnTo>
                    <a:pt x="585693" y="893322"/>
                  </a:lnTo>
                  <a:lnTo>
                    <a:pt x="732419" y="959747"/>
                  </a:lnTo>
                  <a:lnTo>
                    <a:pt x="732419" y="837445"/>
                  </a:lnTo>
                  <a:lnTo>
                    <a:pt x="977021" y="1122244"/>
                  </a:lnTo>
                  <a:lnTo>
                    <a:pt x="732419" y="1326649"/>
                  </a:lnTo>
                  <a:lnTo>
                    <a:pt x="732419" y="1204348"/>
                  </a:lnTo>
                  <a:cubicBezTo>
                    <a:pt x="354432" y="1078078"/>
                    <a:pt x="76102" y="676319"/>
                    <a:pt x="12426" y="19114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grpSp>
      <p:sp>
        <p:nvSpPr>
          <p:cNvPr id="156" name="TextBox 155">
            <a:extLst>
              <a:ext uri="{FF2B5EF4-FFF2-40B4-BE49-F238E27FC236}">
                <a16:creationId xmlns:a16="http://schemas.microsoft.com/office/drawing/2014/main" id="{272DD3D5-FA45-465A-AB40-202C67751DB9}"/>
              </a:ext>
            </a:extLst>
          </p:cNvPr>
          <p:cNvSpPr txBox="1"/>
          <p:nvPr/>
        </p:nvSpPr>
        <p:spPr>
          <a:xfrm>
            <a:off x="5769863" y="3591526"/>
            <a:ext cx="874219" cy="461665"/>
          </a:xfrm>
          <a:prstGeom prst="rect">
            <a:avLst/>
          </a:prstGeom>
          <a:noFill/>
        </p:spPr>
        <p:txBody>
          <a:bodyPr wrap="square" lIns="91440" tIns="45720" rIns="91440" bIns="45720" rtlCol="0" anchor="t">
            <a:spAutoFit/>
          </a:bodyPr>
          <a:lstStyle/>
          <a:p>
            <a:r>
              <a:rPr lang="en-US" sz="1200" b="1">
                <a:solidFill>
                  <a:srgbClr val="FFC000"/>
                </a:solidFill>
                <a:latin typeface="Lato"/>
                <a:ea typeface="Lato"/>
                <a:cs typeface="Lato"/>
              </a:rPr>
              <a:t>Global Warming</a:t>
            </a:r>
            <a:endParaRPr lang="en-GB" sz="1200" b="1">
              <a:solidFill>
                <a:srgbClr val="FFC000"/>
              </a:solidFill>
              <a:latin typeface="Lato"/>
              <a:ea typeface="Lato"/>
              <a:cs typeface="Lato"/>
            </a:endParaRPr>
          </a:p>
        </p:txBody>
      </p:sp>
      <p:sp>
        <p:nvSpPr>
          <p:cNvPr id="157" name="TextBox 156">
            <a:extLst>
              <a:ext uri="{FF2B5EF4-FFF2-40B4-BE49-F238E27FC236}">
                <a16:creationId xmlns:a16="http://schemas.microsoft.com/office/drawing/2014/main" id="{2DC665F1-60C8-40DE-9DB3-CB3CEFFF5990}"/>
              </a:ext>
            </a:extLst>
          </p:cNvPr>
          <p:cNvSpPr txBox="1"/>
          <p:nvPr/>
        </p:nvSpPr>
        <p:spPr>
          <a:xfrm rot="18787658">
            <a:off x="6186494" y="2908258"/>
            <a:ext cx="849913"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Lato"/>
              </a:rPr>
              <a:t>CO2 sink </a:t>
            </a:r>
            <a:endParaRPr lang="en-GB" sz="120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8" name="TextBox 157">
            <a:extLst>
              <a:ext uri="{FF2B5EF4-FFF2-40B4-BE49-F238E27FC236}">
                <a16:creationId xmlns:a16="http://schemas.microsoft.com/office/drawing/2014/main" id="{0812976B-6299-4DCA-8428-F3380BEA8BD6}"/>
              </a:ext>
            </a:extLst>
          </p:cNvPr>
          <p:cNvSpPr txBox="1"/>
          <p:nvPr/>
        </p:nvSpPr>
        <p:spPr>
          <a:xfrm rot="6015770">
            <a:off x="4649270" y="4791106"/>
            <a:ext cx="849913"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Lato"/>
              </a:rPr>
              <a:t>CO2 sink </a:t>
            </a:r>
            <a:endParaRPr lang="en-GB" sz="120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9" name="TextBox 158">
            <a:extLst>
              <a:ext uri="{FF2B5EF4-FFF2-40B4-BE49-F238E27FC236}">
                <a16:creationId xmlns:a16="http://schemas.microsoft.com/office/drawing/2014/main" id="{E167C7A3-3B5A-4F73-8494-C52B20952957}"/>
              </a:ext>
            </a:extLst>
          </p:cNvPr>
          <p:cNvSpPr txBox="1"/>
          <p:nvPr/>
        </p:nvSpPr>
        <p:spPr>
          <a:xfrm rot="1868478">
            <a:off x="4906568" y="2450284"/>
            <a:ext cx="849913"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Lato"/>
              </a:rPr>
              <a:t>CO2 sink </a:t>
            </a:r>
            <a:endParaRPr lang="en-GB" sz="120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0" name="TextBox 159">
            <a:extLst>
              <a:ext uri="{FF2B5EF4-FFF2-40B4-BE49-F238E27FC236}">
                <a16:creationId xmlns:a16="http://schemas.microsoft.com/office/drawing/2014/main" id="{6714E584-C317-451C-872D-4E169C1055ED}"/>
              </a:ext>
            </a:extLst>
          </p:cNvPr>
          <p:cNvSpPr txBox="1"/>
          <p:nvPr/>
        </p:nvSpPr>
        <p:spPr>
          <a:xfrm rot="12813659">
            <a:off x="5709577" y="4667879"/>
            <a:ext cx="1641878" cy="276999"/>
          </a:xfrm>
          <a:prstGeom prst="rect">
            <a:avLst/>
          </a:prstGeom>
          <a:noFill/>
        </p:spPr>
        <p:txBody>
          <a:bodyPr wrap="square" lIns="91440" tIns="45720" rIns="91440" bIns="45720" rtlCol="0" anchor="t">
            <a:spAutoFit/>
          </a:bodyPr>
          <a:lstStyle/>
          <a:p>
            <a:r>
              <a:rPr lang="en-GB" sz="1200">
                <a:solidFill>
                  <a:schemeClr val="tx1">
                    <a:lumMod val="95000"/>
                    <a:lumOff val="5000"/>
                  </a:schemeClr>
                </a:solidFill>
                <a:latin typeface="Lato"/>
                <a:ea typeface="Lato"/>
                <a:cs typeface="Lato"/>
              </a:rPr>
              <a:t>CO2 source</a:t>
            </a:r>
          </a:p>
        </p:txBody>
      </p:sp>
      <p:sp>
        <p:nvSpPr>
          <p:cNvPr id="161" name="Rectangle 160">
            <a:extLst>
              <a:ext uri="{FF2B5EF4-FFF2-40B4-BE49-F238E27FC236}">
                <a16:creationId xmlns:a16="http://schemas.microsoft.com/office/drawing/2014/main" id="{525C6497-84B5-4545-8EC7-48B345F6749E}"/>
              </a:ext>
            </a:extLst>
          </p:cNvPr>
          <p:cNvSpPr/>
          <p:nvPr/>
        </p:nvSpPr>
        <p:spPr>
          <a:xfrm rot="15025571">
            <a:off x="6504610" y="3260023"/>
            <a:ext cx="1171136" cy="990537"/>
          </a:xfrm>
          <a:prstGeom prst="rect">
            <a:avLst/>
          </a:prstGeom>
        </p:spPr>
        <p:txBody>
          <a:bodyPr spcFirstLastPara="1" wrap="square" lIns="91440" tIns="45720" rIns="91440" bIns="45720" numCol="1" anchor="ctr" anchorCtr="0">
            <a:prstTxWarp prst="textArchDown">
              <a:avLst>
                <a:gd name="adj" fmla="val 21267421"/>
              </a:avLst>
            </a:prstTxWarp>
            <a:spAutoFit/>
          </a:bodyPr>
          <a:lstStyle/>
          <a:p>
            <a:r>
              <a:rPr lang="en-US" sz="1050" b="1">
                <a:solidFill>
                  <a:srgbClr val="002060"/>
                </a:solidFill>
                <a:latin typeface="Lato"/>
                <a:ea typeface="Lato"/>
                <a:cs typeface="Lato"/>
              </a:rPr>
              <a:t>Slows down warming</a:t>
            </a:r>
            <a:endParaRPr lang="en-GB" sz="1050" b="1">
              <a:solidFill>
                <a:srgbClr val="002060"/>
              </a:solidFill>
              <a:latin typeface="Lato"/>
              <a:ea typeface="Lato"/>
              <a:cs typeface="Lato"/>
            </a:endParaRPr>
          </a:p>
          <a:p>
            <a:r>
              <a:rPr lang="en-GB" sz="1050" b="1">
                <a:latin typeface="Lato"/>
                <a:ea typeface="Lato"/>
                <a:cs typeface="Lato"/>
              </a:rPr>
              <a:t>-</a:t>
            </a:r>
            <a:r>
              <a:rPr lang="en-GB" sz="1050" b="1" err="1">
                <a:solidFill>
                  <a:srgbClr val="002060"/>
                </a:solidFill>
                <a:latin typeface="Lato"/>
                <a:ea typeface="Lato"/>
                <a:cs typeface="Lato"/>
              </a:rPr>
              <a:t>ve</a:t>
            </a:r>
            <a:r>
              <a:rPr lang="en-GB" sz="1050" b="1">
                <a:solidFill>
                  <a:srgbClr val="002060"/>
                </a:solidFill>
                <a:latin typeface="Lato"/>
                <a:ea typeface="Lato"/>
                <a:cs typeface="Lato"/>
              </a:rPr>
              <a:t> feedback regulation</a:t>
            </a:r>
          </a:p>
        </p:txBody>
      </p:sp>
      <p:sp>
        <p:nvSpPr>
          <p:cNvPr id="163" name="Rectangle 162">
            <a:extLst>
              <a:ext uri="{FF2B5EF4-FFF2-40B4-BE49-F238E27FC236}">
                <a16:creationId xmlns:a16="http://schemas.microsoft.com/office/drawing/2014/main" id="{C3EC5374-A53B-4BF9-AE7E-49F15BB5E764}"/>
              </a:ext>
            </a:extLst>
          </p:cNvPr>
          <p:cNvSpPr/>
          <p:nvPr/>
        </p:nvSpPr>
        <p:spPr>
          <a:xfrm rot="16380432">
            <a:off x="4312493" y="3118933"/>
            <a:ext cx="1158450" cy="1083207"/>
          </a:xfrm>
          <a:prstGeom prst="rect">
            <a:avLst/>
          </a:prstGeom>
        </p:spPr>
        <p:txBody>
          <a:bodyPr spcFirstLastPara="1" wrap="square" lIns="91440" tIns="45720" rIns="91440" bIns="45720" numCol="1" anchor="ctr" anchorCtr="0">
            <a:prstTxWarp prst="textArchDown">
              <a:avLst>
                <a:gd name="adj" fmla="val 21267421"/>
              </a:avLst>
            </a:prstTxWarp>
            <a:spAutoFit/>
          </a:bodyPr>
          <a:lstStyle/>
          <a:p>
            <a:r>
              <a:rPr lang="en-GB" sz="1050" b="1">
                <a:solidFill>
                  <a:srgbClr val="002060"/>
                </a:solidFill>
                <a:latin typeface="Lato"/>
                <a:ea typeface="Lato"/>
                <a:cs typeface="Lato"/>
              </a:rPr>
              <a:t>Speeds up warming</a:t>
            </a:r>
          </a:p>
          <a:p>
            <a:r>
              <a:rPr lang="en-GB" sz="1050" b="1">
                <a:solidFill>
                  <a:srgbClr val="002060"/>
                </a:solidFill>
                <a:latin typeface="Lato"/>
                <a:ea typeface="Lato"/>
                <a:cs typeface="Lato"/>
              </a:rPr>
              <a:t>+ve feedback regulation</a:t>
            </a:r>
          </a:p>
        </p:txBody>
      </p:sp>
      <p:pic>
        <p:nvPicPr>
          <p:cNvPr id="164" name="Picture 163">
            <a:extLst>
              <a:ext uri="{FF2B5EF4-FFF2-40B4-BE49-F238E27FC236}">
                <a16:creationId xmlns:a16="http://schemas.microsoft.com/office/drawing/2014/main" id="{150EE8B5-1521-440B-9FB8-275593E9C23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0" b="100000" l="0" r="100000"/>
                    </a14:imgEffect>
                  </a14:imgLayer>
                </a14:imgProps>
              </a:ext>
              <a:ext uri="{28A0092B-C50C-407E-A947-70E740481C1C}">
                <a14:useLocalDpi xmlns:a14="http://schemas.microsoft.com/office/drawing/2010/main"/>
              </a:ext>
            </a:extLst>
          </a:blip>
          <a:srcRect/>
          <a:stretch/>
        </p:blipFill>
        <p:spPr>
          <a:xfrm>
            <a:off x="4883497" y="3591526"/>
            <a:ext cx="173222" cy="550232"/>
          </a:xfrm>
          <a:prstGeom prst="rect">
            <a:avLst/>
          </a:prstGeom>
        </p:spPr>
      </p:pic>
      <p:sp>
        <p:nvSpPr>
          <p:cNvPr id="165" name="TextBox 164">
            <a:extLst>
              <a:ext uri="{FF2B5EF4-FFF2-40B4-BE49-F238E27FC236}">
                <a16:creationId xmlns:a16="http://schemas.microsoft.com/office/drawing/2014/main" id="{2A994310-25F7-4B3E-89E8-ECA35BE18356}"/>
              </a:ext>
            </a:extLst>
          </p:cNvPr>
          <p:cNvSpPr txBox="1"/>
          <p:nvPr/>
        </p:nvSpPr>
        <p:spPr>
          <a:xfrm rot="18931469">
            <a:off x="5911786" y="2513292"/>
            <a:ext cx="992579"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Lato"/>
              </a:rPr>
              <a:t>CO2 source</a:t>
            </a:r>
          </a:p>
        </p:txBody>
      </p:sp>
      <p:pic>
        <p:nvPicPr>
          <p:cNvPr id="166" name="Picture 165">
            <a:extLst>
              <a:ext uri="{FF2B5EF4-FFF2-40B4-BE49-F238E27FC236}">
                <a16:creationId xmlns:a16="http://schemas.microsoft.com/office/drawing/2014/main" id="{80DD9B77-9B72-4F05-A5A3-3C2F25FF6659}"/>
              </a:ext>
            </a:extLst>
          </p:cNvPr>
          <p:cNvPicPr>
            <a:picLocks noChangeAspect="1"/>
          </p:cNvPicPr>
          <p:nvPr/>
        </p:nvPicPr>
        <p:blipFill rotWithShape="1">
          <a:blip r:embed="rId9">
            <a:extLst>
              <a:ext uri="{BEBA8EAE-BF5A-486C-A8C5-ECC9F3942E4B}">
                <a14:imgProps xmlns:a14="http://schemas.microsoft.com/office/drawing/2010/main">
                  <a14:imgLayer r:embed="rId10">
                    <a14:imgEffect>
                      <a14:saturation sat="300000"/>
                    </a14:imgEffect>
                  </a14:imgLayer>
                </a14:imgProps>
              </a:ext>
              <a:ext uri="{28A0092B-C50C-407E-A947-70E740481C1C}">
                <a14:useLocalDpi xmlns:a14="http://schemas.microsoft.com/office/drawing/2010/main"/>
              </a:ext>
            </a:extLst>
          </a:blip>
          <a:srcRect/>
          <a:stretch/>
        </p:blipFill>
        <p:spPr>
          <a:xfrm>
            <a:off x="7200296" y="3570976"/>
            <a:ext cx="212735" cy="579313"/>
          </a:xfrm>
          <a:prstGeom prst="rect">
            <a:avLst/>
          </a:prstGeom>
        </p:spPr>
      </p:pic>
      <p:sp>
        <p:nvSpPr>
          <p:cNvPr id="167" name="Right Arrow 106">
            <a:extLst>
              <a:ext uri="{FF2B5EF4-FFF2-40B4-BE49-F238E27FC236}">
                <a16:creationId xmlns:a16="http://schemas.microsoft.com/office/drawing/2014/main" id="{C925F39E-470B-4194-9A0D-8D3BDF6C348B}"/>
              </a:ext>
            </a:extLst>
          </p:cNvPr>
          <p:cNvSpPr/>
          <p:nvPr/>
        </p:nvSpPr>
        <p:spPr>
          <a:xfrm rot="8024720">
            <a:off x="6423132" y="2558178"/>
            <a:ext cx="583768" cy="11377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68" name="Right Arrow 107">
            <a:extLst>
              <a:ext uri="{FF2B5EF4-FFF2-40B4-BE49-F238E27FC236}">
                <a16:creationId xmlns:a16="http://schemas.microsoft.com/office/drawing/2014/main" id="{D437F9E5-6892-4940-8476-894207CA0928}"/>
              </a:ext>
            </a:extLst>
          </p:cNvPr>
          <p:cNvSpPr/>
          <p:nvPr/>
        </p:nvSpPr>
        <p:spPr>
          <a:xfrm rot="18833818">
            <a:off x="6458029" y="3116929"/>
            <a:ext cx="571220" cy="127356"/>
          </a:xfrm>
          <a:prstGeom prst="rightArrow">
            <a:avLst/>
          </a:prstGeom>
          <a:solidFill>
            <a:srgbClr val="260CE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pic>
        <p:nvPicPr>
          <p:cNvPr id="169" name="Picture 168" descr="File:&lt;strong&gt;Factory&lt;/strong&gt; 1b.svg - Wikimedia Commons">
            <a:extLst>
              <a:ext uri="{FF2B5EF4-FFF2-40B4-BE49-F238E27FC236}">
                <a16:creationId xmlns:a16="http://schemas.microsoft.com/office/drawing/2014/main" id="{7B4303D0-FB4A-4C12-82D5-4E751A355478}"/>
              </a:ext>
            </a:extLst>
          </p:cNvPr>
          <p:cNvPicPr>
            <a:picLocks noChangeAspect="1"/>
          </p:cNvPicPr>
          <p:nvPr/>
        </p:nvPicPr>
        <p:blipFill rotWithShape="1">
          <a:blip r:embed="rId11" cstate="print">
            <a:duotone>
              <a:prstClr val="black"/>
              <a:schemeClr val="accent5">
                <a:tint val="45000"/>
                <a:satMod val="400000"/>
              </a:schemeClr>
            </a:duotone>
            <a:extLst>
              <a:ext uri="{BEBA8EAE-BF5A-486C-A8C5-ECC9F3942E4B}">
                <a14:imgProps xmlns:a14="http://schemas.microsoft.com/office/drawing/2010/main">
                  <a14:imgLayer r:embed="rId12">
                    <a14:imgEffect>
                      <a14:backgroundRemoval t="0" b="100000" l="0" r="100000"/>
                    </a14:imgEffect>
                    <a14:imgEffect>
                      <a14:colorTemperature colorTemp="7200"/>
                    </a14:imgEffect>
                  </a14:imgLayer>
                </a14:imgProps>
              </a:ext>
              <a:ext uri="{28A0092B-C50C-407E-A947-70E740481C1C}">
                <a14:useLocalDpi xmlns:a14="http://schemas.microsoft.com/office/drawing/2010/main"/>
              </a:ext>
            </a:extLst>
          </a:blip>
          <a:srcRect/>
          <a:stretch/>
        </p:blipFill>
        <p:spPr>
          <a:xfrm>
            <a:off x="5529598" y="4072225"/>
            <a:ext cx="878163" cy="899491"/>
          </a:xfrm>
          <a:prstGeom prst="rect">
            <a:avLst/>
          </a:prstGeom>
        </p:spPr>
      </p:pic>
      <p:sp>
        <p:nvSpPr>
          <p:cNvPr id="170" name="TextBox 169">
            <a:extLst>
              <a:ext uri="{FF2B5EF4-FFF2-40B4-BE49-F238E27FC236}">
                <a16:creationId xmlns:a16="http://schemas.microsoft.com/office/drawing/2014/main" id="{B3CB08CB-A5CF-44B2-9A3C-43FF7455A80F}"/>
              </a:ext>
            </a:extLst>
          </p:cNvPr>
          <p:cNvSpPr txBox="1"/>
          <p:nvPr/>
        </p:nvSpPr>
        <p:spPr>
          <a:xfrm rot="14540692">
            <a:off x="5200997" y="5146606"/>
            <a:ext cx="992579"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Times New Roman"/>
              </a:rPr>
              <a:t>CO2 source</a:t>
            </a:r>
          </a:p>
        </p:txBody>
      </p:sp>
      <p:sp>
        <p:nvSpPr>
          <p:cNvPr id="171" name="Right Arrow 112">
            <a:extLst>
              <a:ext uri="{FF2B5EF4-FFF2-40B4-BE49-F238E27FC236}">
                <a16:creationId xmlns:a16="http://schemas.microsoft.com/office/drawing/2014/main" id="{A51D5315-FE83-45D2-B18C-660358C1EEB9}"/>
              </a:ext>
            </a:extLst>
          </p:cNvPr>
          <p:cNvSpPr/>
          <p:nvPr/>
        </p:nvSpPr>
        <p:spPr>
          <a:xfrm rot="14746241">
            <a:off x="5156956" y="5411270"/>
            <a:ext cx="668861" cy="14750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a:ea typeface="Lato"/>
              <a:cs typeface="Lato"/>
            </a:endParaRPr>
          </a:p>
        </p:txBody>
      </p:sp>
      <p:sp>
        <p:nvSpPr>
          <p:cNvPr id="172" name="Right Arrow 76">
            <a:extLst>
              <a:ext uri="{FF2B5EF4-FFF2-40B4-BE49-F238E27FC236}">
                <a16:creationId xmlns:a16="http://schemas.microsoft.com/office/drawing/2014/main" id="{A7F07747-AFC3-4814-A4B6-2031FA0451FB}"/>
              </a:ext>
            </a:extLst>
          </p:cNvPr>
          <p:cNvSpPr/>
          <p:nvPr/>
        </p:nvSpPr>
        <p:spPr>
          <a:xfrm rot="6006408">
            <a:off x="5103743" y="4971079"/>
            <a:ext cx="449052" cy="171916"/>
          </a:xfrm>
          <a:prstGeom prst="rightArrow">
            <a:avLst/>
          </a:prstGeom>
          <a:solidFill>
            <a:srgbClr val="260CE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173" name="TextBox 172">
            <a:extLst>
              <a:ext uri="{FF2B5EF4-FFF2-40B4-BE49-F238E27FC236}">
                <a16:creationId xmlns:a16="http://schemas.microsoft.com/office/drawing/2014/main" id="{66244AE3-00D5-4E48-A235-CA174F139994}"/>
              </a:ext>
            </a:extLst>
          </p:cNvPr>
          <p:cNvSpPr txBox="1"/>
          <p:nvPr/>
        </p:nvSpPr>
        <p:spPr>
          <a:xfrm rot="2405909">
            <a:off x="5654606" y="4980286"/>
            <a:ext cx="849913"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Lato"/>
              </a:rPr>
              <a:t>CO2 sink </a:t>
            </a:r>
            <a:endParaRPr lang="en-GB" sz="120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74" name="Straight Arrow Connector 173">
            <a:extLst>
              <a:ext uri="{FF2B5EF4-FFF2-40B4-BE49-F238E27FC236}">
                <a16:creationId xmlns:a16="http://schemas.microsoft.com/office/drawing/2014/main" id="{6C479F62-781F-465D-9CBC-6B6E8F41F9B7}"/>
              </a:ext>
            </a:extLst>
          </p:cNvPr>
          <p:cNvCxnSpPr/>
          <p:nvPr/>
        </p:nvCxnSpPr>
        <p:spPr>
          <a:xfrm>
            <a:off x="8120474" y="4005281"/>
            <a:ext cx="765522" cy="9769"/>
          </a:xfrm>
          <a:prstGeom prst="straightConnector1">
            <a:avLst/>
          </a:prstGeom>
          <a:ln w="19050">
            <a:solidFill>
              <a:srgbClr val="373BE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8E8DA1A5-79F6-4365-ACD8-92263E1AD138}"/>
              </a:ext>
            </a:extLst>
          </p:cNvPr>
          <p:cNvCxnSpPr/>
          <p:nvPr/>
        </p:nvCxnSpPr>
        <p:spPr>
          <a:xfrm>
            <a:off x="8612457" y="4878968"/>
            <a:ext cx="603546" cy="0"/>
          </a:xfrm>
          <a:prstGeom prst="straightConnector1">
            <a:avLst/>
          </a:prstGeom>
          <a:ln w="19050">
            <a:solidFill>
              <a:srgbClr val="373BE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911AE267-07F0-4CA5-B0D2-2E343959E84C}"/>
              </a:ext>
            </a:extLst>
          </p:cNvPr>
          <p:cNvCxnSpPr/>
          <p:nvPr/>
        </p:nvCxnSpPr>
        <p:spPr>
          <a:xfrm>
            <a:off x="8527011" y="4688492"/>
            <a:ext cx="603546" cy="0"/>
          </a:xfrm>
          <a:prstGeom prst="straightConnector1">
            <a:avLst/>
          </a:prstGeom>
          <a:ln w="19050">
            <a:solidFill>
              <a:srgbClr val="373BE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CAED0F0A-E904-46AC-A31B-09307364E8A7}"/>
              </a:ext>
            </a:extLst>
          </p:cNvPr>
          <p:cNvCxnSpPr/>
          <p:nvPr/>
        </p:nvCxnSpPr>
        <p:spPr>
          <a:xfrm>
            <a:off x="8290431" y="4458332"/>
            <a:ext cx="603546" cy="0"/>
          </a:xfrm>
          <a:prstGeom prst="straightConnector1">
            <a:avLst/>
          </a:prstGeom>
          <a:ln w="19050">
            <a:solidFill>
              <a:srgbClr val="373BE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2A6BD0A5-79E2-400D-9BC2-D00C4E538D98}"/>
              </a:ext>
            </a:extLst>
          </p:cNvPr>
          <p:cNvCxnSpPr/>
          <p:nvPr/>
        </p:nvCxnSpPr>
        <p:spPr>
          <a:xfrm>
            <a:off x="8209672" y="4248405"/>
            <a:ext cx="603546" cy="0"/>
          </a:xfrm>
          <a:prstGeom prst="straightConnector1">
            <a:avLst/>
          </a:prstGeom>
          <a:ln w="19050">
            <a:solidFill>
              <a:srgbClr val="373BED"/>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8F40DA33-C0E3-422A-B184-638F4463C8EA}"/>
              </a:ext>
            </a:extLst>
          </p:cNvPr>
          <p:cNvCxnSpPr/>
          <p:nvPr/>
        </p:nvCxnSpPr>
        <p:spPr>
          <a:xfrm flipH="1" flipV="1">
            <a:off x="2850121" y="3843033"/>
            <a:ext cx="1024963" cy="11205"/>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EB5FB566-7E5D-485A-978C-73F07B93AD20}"/>
              </a:ext>
            </a:extLst>
          </p:cNvPr>
          <p:cNvCxnSpPr/>
          <p:nvPr/>
        </p:nvCxnSpPr>
        <p:spPr>
          <a:xfrm flipH="1">
            <a:off x="3166126" y="4159038"/>
            <a:ext cx="711200" cy="0"/>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1F382851-718C-4D96-BE9A-211D246936C1}"/>
              </a:ext>
            </a:extLst>
          </p:cNvPr>
          <p:cNvCxnSpPr/>
          <p:nvPr/>
        </p:nvCxnSpPr>
        <p:spPr>
          <a:xfrm flipH="1">
            <a:off x="3258015" y="4463838"/>
            <a:ext cx="1036169" cy="11205"/>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3" name="Straight Arrow Connector 182">
            <a:extLst>
              <a:ext uri="{FF2B5EF4-FFF2-40B4-BE49-F238E27FC236}">
                <a16:creationId xmlns:a16="http://schemas.microsoft.com/office/drawing/2014/main" id="{085BCFDA-D97D-4043-AED5-AE9DAEEAF770}"/>
              </a:ext>
            </a:extLst>
          </p:cNvPr>
          <p:cNvCxnSpPr/>
          <p:nvPr/>
        </p:nvCxnSpPr>
        <p:spPr>
          <a:xfrm flipH="1">
            <a:off x="3799521" y="5033218"/>
            <a:ext cx="845670" cy="0"/>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4768EA71-1917-4281-BE33-6B74D5B9354F}"/>
              </a:ext>
            </a:extLst>
          </p:cNvPr>
          <p:cNvCxnSpPr/>
          <p:nvPr/>
        </p:nvCxnSpPr>
        <p:spPr>
          <a:xfrm flipH="1">
            <a:off x="3531979" y="4758780"/>
            <a:ext cx="890495" cy="0"/>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85" name="Rounded Rectangle 53">
            <a:extLst>
              <a:ext uri="{FF2B5EF4-FFF2-40B4-BE49-F238E27FC236}">
                <a16:creationId xmlns:a16="http://schemas.microsoft.com/office/drawing/2014/main" id="{93DAC940-0D41-496D-AD3C-24A12F9A6C30}"/>
              </a:ext>
            </a:extLst>
          </p:cNvPr>
          <p:cNvSpPr/>
          <p:nvPr/>
        </p:nvSpPr>
        <p:spPr>
          <a:xfrm>
            <a:off x="8295150" y="4048791"/>
            <a:ext cx="977882" cy="22692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373BED"/>
                </a:solidFill>
                <a:latin typeface="Lato"/>
                <a:ea typeface="Lato"/>
                <a:cs typeface="Lato"/>
              </a:rPr>
              <a:t> Droughts </a:t>
            </a:r>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p:txBody>
      </p:sp>
      <p:sp>
        <p:nvSpPr>
          <p:cNvPr id="186" name="Rounded Rectangle 53">
            <a:extLst>
              <a:ext uri="{FF2B5EF4-FFF2-40B4-BE49-F238E27FC236}">
                <a16:creationId xmlns:a16="http://schemas.microsoft.com/office/drawing/2014/main" id="{64F58024-F116-43FF-BFC1-AA5202BE751E}"/>
              </a:ext>
            </a:extLst>
          </p:cNvPr>
          <p:cNvSpPr/>
          <p:nvPr/>
        </p:nvSpPr>
        <p:spPr>
          <a:xfrm>
            <a:off x="8336382" y="3818275"/>
            <a:ext cx="977882" cy="21775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373BED"/>
                </a:solidFill>
                <a:latin typeface="Lato"/>
                <a:ea typeface="Lato"/>
                <a:cs typeface="Lato"/>
              </a:rPr>
              <a:t> Floods</a:t>
            </a: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p:txBody>
      </p:sp>
      <p:sp>
        <p:nvSpPr>
          <p:cNvPr id="187" name="Rounded Rectangle 53">
            <a:extLst>
              <a:ext uri="{FF2B5EF4-FFF2-40B4-BE49-F238E27FC236}">
                <a16:creationId xmlns:a16="http://schemas.microsoft.com/office/drawing/2014/main" id="{0EF8FC31-0055-495A-B86E-415181BB2E38}"/>
              </a:ext>
            </a:extLst>
          </p:cNvPr>
          <p:cNvSpPr/>
          <p:nvPr/>
        </p:nvSpPr>
        <p:spPr>
          <a:xfrm>
            <a:off x="8312213" y="4227466"/>
            <a:ext cx="977882" cy="19059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373BED"/>
                </a:solidFill>
                <a:latin typeface="Lato"/>
                <a:ea typeface="Lato"/>
                <a:cs typeface="Lato"/>
              </a:rPr>
              <a:t> Heatwaves</a:t>
            </a: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p:txBody>
      </p:sp>
      <p:sp>
        <p:nvSpPr>
          <p:cNvPr id="188" name="Rounded Rectangle 53">
            <a:extLst>
              <a:ext uri="{FF2B5EF4-FFF2-40B4-BE49-F238E27FC236}">
                <a16:creationId xmlns:a16="http://schemas.microsoft.com/office/drawing/2014/main" id="{9AE4BE67-C306-4003-A1C9-501DED088FFA}"/>
              </a:ext>
            </a:extLst>
          </p:cNvPr>
          <p:cNvSpPr/>
          <p:nvPr/>
        </p:nvSpPr>
        <p:spPr>
          <a:xfrm>
            <a:off x="8487045" y="4465728"/>
            <a:ext cx="977882" cy="28560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373BED"/>
                </a:solidFill>
                <a:latin typeface="Lato"/>
                <a:ea typeface="Lato"/>
                <a:cs typeface="Lato"/>
              </a:rPr>
              <a:t>Storm surges </a:t>
            </a:r>
            <a:endParaRPr lang="en-GB" sz="80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p:txBody>
      </p:sp>
      <p:sp>
        <p:nvSpPr>
          <p:cNvPr id="189" name="Rounded Rectangle 53">
            <a:extLst>
              <a:ext uri="{FF2B5EF4-FFF2-40B4-BE49-F238E27FC236}">
                <a16:creationId xmlns:a16="http://schemas.microsoft.com/office/drawing/2014/main" id="{D80B1103-1559-49F2-8D40-19B1A7091EFC}"/>
              </a:ext>
            </a:extLst>
          </p:cNvPr>
          <p:cNvSpPr/>
          <p:nvPr/>
        </p:nvSpPr>
        <p:spPr>
          <a:xfrm>
            <a:off x="8487046" y="4687821"/>
            <a:ext cx="977882" cy="19181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373BED"/>
                </a:solidFill>
                <a:latin typeface="Lato"/>
                <a:ea typeface="Lato"/>
                <a:cs typeface="Lato"/>
              </a:rPr>
              <a:t>Landslides, etc.</a:t>
            </a:r>
            <a:r>
              <a:rPr lang="en-GB" sz="750">
                <a:solidFill>
                  <a:srgbClr val="373BED"/>
                </a:solidFill>
                <a:latin typeface="Lato"/>
                <a:ea typeface="Lato"/>
                <a:cs typeface="Lato"/>
              </a:rPr>
              <a:t> </a:t>
            </a:r>
            <a:endParaRPr lang="en-GB" sz="7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373BED"/>
              </a:solidFill>
              <a:latin typeface="Lato" panose="020F0502020204030203" pitchFamily="34" charset="0"/>
              <a:ea typeface="Lato" panose="020F0502020204030203" pitchFamily="34" charset="0"/>
              <a:cs typeface="Lato" panose="020F0502020204030203" pitchFamily="34" charset="0"/>
            </a:endParaRPr>
          </a:p>
        </p:txBody>
      </p:sp>
      <p:sp>
        <p:nvSpPr>
          <p:cNvPr id="190" name="Rounded Rectangle 53">
            <a:extLst>
              <a:ext uri="{FF2B5EF4-FFF2-40B4-BE49-F238E27FC236}">
                <a16:creationId xmlns:a16="http://schemas.microsoft.com/office/drawing/2014/main" id="{3880AA0D-D058-4580-8AC0-80303D113F84}"/>
              </a:ext>
            </a:extLst>
          </p:cNvPr>
          <p:cNvSpPr/>
          <p:nvPr/>
        </p:nvSpPr>
        <p:spPr>
          <a:xfrm>
            <a:off x="3155282" y="3683288"/>
            <a:ext cx="943435" cy="202284"/>
          </a:xfrm>
          <a:prstGeom prst="roundRect">
            <a:avLst>
              <a:gd name="adj" fmla="val 388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FF0000"/>
                </a:solidFill>
                <a:latin typeface="Lato"/>
                <a:ea typeface="Lato"/>
                <a:cs typeface="Lato"/>
              </a:rPr>
              <a:t> Floods</a:t>
            </a:r>
          </a:p>
          <a:p>
            <a:pPr algn="just"/>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p:txBody>
      </p:sp>
      <p:sp>
        <p:nvSpPr>
          <p:cNvPr id="191" name="Rounded Rectangle 53">
            <a:extLst>
              <a:ext uri="{FF2B5EF4-FFF2-40B4-BE49-F238E27FC236}">
                <a16:creationId xmlns:a16="http://schemas.microsoft.com/office/drawing/2014/main" id="{78A6EA43-BD78-4942-BA13-AF6A7B919FAC}"/>
              </a:ext>
            </a:extLst>
          </p:cNvPr>
          <p:cNvSpPr/>
          <p:nvPr/>
        </p:nvSpPr>
        <p:spPr>
          <a:xfrm>
            <a:off x="3399114" y="4811757"/>
            <a:ext cx="943435" cy="23926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r>
              <a:rPr lang="en-GB" sz="800">
                <a:solidFill>
                  <a:srgbClr val="FF0000"/>
                </a:solidFill>
                <a:latin typeface="Lato"/>
                <a:ea typeface="Lato"/>
                <a:cs typeface="Lato"/>
              </a:rPr>
              <a:t>Landslides, etc.</a:t>
            </a:r>
            <a:endParaRPr lang="en-GB" sz="650">
              <a:solidFill>
                <a:srgbClr val="FF0000"/>
              </a:solidFill>
              <a:latin typeface="Lato"/>
              <a:ea typeface="Lato"/>
              <a:cs typeface="Lato"/>
            </a:endParaRPr>
          </a:p>
        </p:txBody>
      </p:sp>
      <p:sp>
        <p:nvSpPr>
          <p:cNvPr id="192" name="Rounded Rectangle 53">
            <a:extLst>
              <a:ext uri="{FF2B5EF4-FFF2-40B4-BE49-F238E27FC236}">
                <a16:creationId xmlns:a16="http://schemas.microsoft.com/office/drawing/2014/main" id="{17DBC8D1-CF41-4002-8A6E-FEBF09A1665C}"/>
              </a:ext>
            </a:extLst>
          </p:cNvPr>
          <p:cNvSpPr/>
          <p:nvPr/>
        </p:nvSpPr>
        <p:spPr>
          <a:xfrm>
            <a:off x="3245556" y="4115991"/>
            <a:ext cx="980884" cy="5099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FF0000"/>
                </a:solidFill>
                <a:latin typeface="Lato"/>
                <a:ea typeface="Lato"/>
                <a:cs typeface="Lato"/>
              </a:rPr>
              <a:t>Storm surges </a:t>
            </a:r>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p:txBody>
      </p:sp>
      <p:sp>
        <p:nvSpPr>
          <p:cNvPr id="193" name="Rounded Rectangle 53">
            <a:extLst>
              <a:ext uri="{FF2B5EF4-FFF2-40B4-BE49-F238E27FC236}">
                <a16:creationId xmlns:a16="http://schemas.microsoft.com/office/drawing/2014/main" id="{AE6835B2-17FF-4696-8E76-E5F740F0AF65}"/>
              </a:ext>
            </a:extLst>
          </p:cNvPr>
          <p:cNvSpPr/>
          <p:nvPr/>
        </p:nvSpPr>
        <p:spPr>
          <a:xfrm>
            <a:off x="3421165" y="4570126"/>
            <a:ext cx="943435" cy="1641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FF0000"/>
                </a:solidFill>
                <a:latin typeface="Lato"/>
                <a:ea typeface="Lato"/>
                <a:cs typeface="Lato"/>
              </a:rPr>
              <a:t>Heatwaves</a:t>
            </a:r>
          </a:p>
          <a:p>
            <a:pPr algn="just"/>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p:txBody>
      </p:sp>
      <p:sp>
        <p:nvSpPr>
          <p:cNvPr id="194" name="Rounded Rectangle 53">
            <a:extLst>
              <a:ext uri="{FF2B5EF4-FFF2-40B4-BE49-F238E27FC236}">
                <a16:creationId xmlns:a16="http://schemas.microsoft.com/office/drawing/2014/main" id="{885D756F-39A4-4035-9CEB-D70F038A00F4}"/>
              </a:ext>
            </a:extLst>
          </p:cNvPr>
          <p:cNvSpPr/>
          <p:nvPr/>
        </p:nvSpPr>
        <p:spPr>
          <a:xfrm>
            <a:off x="3194492" y="3947009"/>
            <a:ext cx="943435" cy="19635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r>
              <a:rPr lang="en-GB" sz="800">
                <a:solidFill>
                  <a:srgbClr val="FF0000"/>
                </a:solidFill>
                <a:latin typeface="Lato"/>
                <a:ea typeface="Lato"/>
                <a:cs typeface="Lato"/>
              </a:rPr>
              <a:t> Droughts </a:t>
            </a:r>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80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a:p>
            <a:pPr algn="just"/>
            <a:endParaRPr lang="en-GB" sz="650">
              <a:solidFill>
                <a:srgbClr val="FF0000"/>
              </a:solidFill>
              <a:latin typeface="Lato" panose="020F0502020204030203" pitchFamily="34" charset="0"/>
              <a:ea typeface="Lato" panose="020F0502020204030203" pitchFamily="34" charset="0"/>
              <a:cs typeface="Lato" panose="020F0502020204030203" pitchFamily="34" charset="0"/>
            </a:endParaRPr>
          </a:p>
        </p:txBody>
      </p:sp>
      <p:pic>
        <p:nvPicPr>
          <p:cNvPr id="195" name="Picture 194" descr="File:The-&lt;strong&gt;sun&lt;/strong&gt;-1898551 Pixabay by maciej326.png - Wikimedia ...">
            <a:extLst>
              <a:ext uri="{FF2B5EF4-FFF2-40B4-BE49-F238E27FC236}">
                <a16:creationId xmlns:a16="http://schemas.microsoft.com/office/drawing/2014/main" id="{874C6A22-1689-42DE-8675-803DE8136C56}"/>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5725573" y="1872893"/>
            <a:ext cx="646817" cy="636037"/>
          </a:xfrm>
          <a:prstGeom prst="rect">
            <a:avLst/>
          </a:prstGeom>
        </p:spPr>
      </p:pic>
      <p:sp>
        <p:nvSpPr>
          <p:cNvPr id="197" name="Rectangle 196">
            <a:extLst>
              <a:ext uri="{FF2B5EF4-FFF2-40B4-BE49-F238E27FC236}">
                <a16:creationId xmlns:a16="http://schemas.microsoft.com/office/drawing/2014/main" id="{B26EF403-CBE6-4A8E-BFBB-C185780C7ED1}"/>
              </a:ext>
            </a:extLst>
          </p:cNvPr>
          <p:cNvSpPr/>
          <p:nvPr/>
        </p:nvSpPr>
        <p:spPr>
          <a:xfrm>
            <a:off x="376882" y="1282487"/>
            <a:ext cx="3448373" cy="1938992"/>
          </a:xfrm>
          <a:prstGeom prst="rect">
            <a:avLst/>
          </a:prstGeom>
        </p:spPr>
        <p:txBody>
          <a:bodyPr wrap="square" lIns="91440" tIns="45720" rIns="91440" bIns="45720" anchor="t">
            <a:spAutoFit/>
          </a:bodyPr>
          <a:lstStyle/>
          <a:p>
            <a:pPr algn="just"/>
            <a:r>
              <a:rPr lang="en-GB" sz="1500" i="1">
                <a:latin typeface="Lato"/>
                <a:ea typeface="Lato"/>
                <a:cs typeface="Lato"/>
              </a:rPr>
              <a:t>HMHs: </a:t>
            </a:r>
            <a:r>
              <a:rPr lang="en-GB" sz="1500">
                <a:latin typeface="Lato"/>
                <a:ea typeface="Lato"/>
                <a:cs typeface="Lato"/>
              </a:rPr>
              <a:t>Process or phenomenon of </a:t>
            </a:r>
            <a:r>
              <a:rPr lang="en-GB" sz="1500">
                <a:solidFill>
                  <a:srgbClr val="FF0000"/>
                </a:solidFill>
                <a:latin typeface="Lato"/>
                <a:ea typeface="Lato"/>
                <a:cs typeface="Lato"/>
              </a:rPr>
              <a:t>atmospheric</a:t>
            </a:r>
            <a:r>
              <a:rPr lang="en-GB" sz="1500">
                <a:latin typeface="Lato"/>
                <a:ea typeface="Lato"/>
                <a:cs typeface="Lato"/>
              </a:rPr>
              <a:t>, </a:t>
            </a:r>
            <a:r>
              <a:rPr lang="en-GB" sz="1500">
                <a:solidFill>
                  <a:srgbClr val="FF0000"/>
                </a:solidFill>
                <a:latin typeface="Lato"/>
                <a:ea typeface="Lato"/>
                <a:cs typeface="Lato"/>
              </a:rPr>
              <a:t>hydrological</a:t>
            </a:r>
            <a:r>
              <a:rPr lang="en-GB" sz="1500">
                <a:latin typeface="Lato"/>
                <a:ea typeface="Lato"/>
                <a:cs typeface="Lato"/>
              </a:rPr>
              <a:t> or </a:t>
            </a:r>
            <a:r>
              <a:rPr lang="en-GB" sz="1500">
                <a:solidFill>
                  <a:srgbClr val="FF0000"/>
                </a:solidFill>
                <a:latin typeface="Lato"/>
                <a:ea typeface="Lato"/>
                <a:cs typeface="Lato"/>
              </a:rPr>
              <a:t>oceanographic</a:t>
            </a:r>
            <a:r>
              <a:rPr lang="en-GB" sz="1500">
                <a:latin typeface="Lato"/>
                <a:ea typeface="Lato"/>
                <a:cs typeface="Lato"/>
              </a:rPr>
              <a:t> nature that may cause loss of life, injury or other health impacts, property damage, loss of livelihoods and services, social and economic disruption, or environmental damage.</a:t>
            </a:r>
          </a:p>
        </p:txBody>
      </p:sp>
      <p:sp>
        <p:nvSpPr>
          <p:cNvPr id="198" name="Rectangle 197">
            <a:extLst>
              <a:ext uri="{FF2B5EF4-FFF2-40B4-BE49-F238E27FC236}">
                <a16:creationId xmlns:a16="http://schemas.microsoft.com/office/drawing/2014/main" id="{6EB9118E-DB1B-4ACF-906D-49EEB0CE2823}"/>
              </a:ext>
            </a:extLst>
          </p:cNvPr>
          <p:cNvSpPr/>
          <p:nvPr/>
        </p:nvSpPr>
        <p:spPr>
          <a:xfrm>
            <a:off x="8290431" y="1323221"/>
            <a:ext cx="3456630" cy="1246495"/>
          </a:xfrm>
          <a:prstGeom prst="rect">
            <a:avLst/>
          </a:prstGeom>
        </p:spPr>
        <p:txBody>
          <a:bodyPr wrap="square" lIns="91440" tIns="45720" rIns="91440" bIns="45720" anchor="t">
            <a:spAutoFit/>
          </a:bodyPr>
          <a:lstStyle/>
          <a:p>
            <a:pPr algn="just"/>
            <a:r>
              <a:rPr lang="en-US" sz="1500" i="1">
                <a:latin typeface="Lato"/>
                <a:ea typeface="Lato"/>
                <a:cs typeface="Lato"/>
              </a:rPr>
              <a:t>Nature-based Solutions </a:t>
            </a:r>
            <a:r>
              <a:rPr lang="en-US" sz="1500">
                <a:latin typeface="Lato"/>
                <a:ea typeface="Lato"/>
                <a:cs typeface="Lato"/>
              </a:rPr>
              <a:t>against HMHs provide </a:t>
            </a:r>
            <a:r>
              <a:rPr lang="en-GB" sz="1500">
                <a:solidFill>
                  <a:srgbClr val="0070C0"/>
                </a:solidFill>
                <a:latin typeface="Lato"/>
                <a:ea typeface="Lato"/>
                <a:cs typeface="Lato"/>
              </a:rPr>
              <a:t>climate regulation</a:t>
            </a:r>
            <a:r>
              <a:rPr lang="en-GB" sz="1500">
                <a:latin typeface="Lato"/>
                <a:ea typeface="Lato"/>
                <a:cs typeface="Lato"/>
              </a:rPr>
              <a:t> of, e.g., the hydrological cycle, diurnal temperature cycle, sea wave energy, and carbon sequestration</a:t>
            </a:r>
            <a:endParaRPr lang="en-US" sz="1500">
              <a:latin typeface="Calibri" panose="020F0502020204030204"/>
              <a:ea typeface="Calibri" panose="020F0502020204030204"/>
              <a:cs typeface="Calibri" panose="020F0502020204030204"/>
            </a:endParaRPr>
          </a:p>
        </p:txBody>
      </p:sp>
      <p:sp>
        <p:nvSpPr>
          <p:cNvPr id="201" name="Down Arrow 1">
            <a:extLst>
              <a:ext uri="{FF2B5EF4-FFF2-40B4-BE49-F238E27FC236}">
                <a16:creationId xmlns:a16="http://schemas.microsoft.com/office/drawing/2014/main" id="{567AA3A4-D3BC-4623-8007-5C13DD24BD1A}"/>
              </a:ext>
            </a:extLst>
          </p:cNvPr>
          <p:cNvSpPr/>
          <p:nvPr/>
        </p:nvSpPr>
        <p:spPr>
          <a:xfrm rot="1135691">
            <a:off x="9016191" y="2854400"/>
            <a:ext cx="737104" cy="506933"/>
          </a:xfrm>
          <a:prstGeom prst="downArrow">
            <a:avLst/>
          </a:prstGeom>
          <a:solidFill>
            <a:schemeClr val="accent1"/>
          </a:solidFill>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latin typeface="Lato" panose="020F0502020204030203" pitchFamily="34" charset="0"/>
              <a:ea typeface="Lato" panose="020F0502020204030203" pitchFamily="34" charset="0"/>
              <a:cs typeface="Lato" panose="020F0502020204030203" pitchFamily="34" charset="0"/>
            </a:endParaRPr>
          </a:p>
        </p:txBody>
      </p:sp>
      <p:sp>
        <p:nvSpPr>
          <p:cNvPr id="202" name="Down Arrow 98">
            <a:extLst>
              <a:ext uri="{FF2B5EF4-FFF2-40B4-BE49-F238E27FC236}">
                <a16:creationId xmlns:a16="http://schemas.microsoft.com/office/drawing/2014/main" id="{79455384-CAD4-4939-8BDF-4145861A0555}"/>
              </a:ext>
            </a:extLst>
          </p:cNvPr>
          <p:cNvSpPr/>
          <p:nvPr/>
        </p:nvSpPr>
        <p:spPr>
          <a:xfrm rot="19648257">
            <a:off x="1921253" y="3104541"/>
            <a:ext cx="737104" cy="506933"/>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rgbClr val="FF0000"/>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50C1FB54-F70A-902D-810A-A2879CA49819}"/>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17</a:t>
            </a:r>
          </a:p>
        </p:txBody>
      </p:sp>
      <p:sp>
        <p:nvSpPr>
          <p:cNvPr id="3" name="TextBox 2">
            <a:extLst>
              <a:ext uri="{FF2B5EF4-FFF2-40B4-BE49-F238E27FC236}">
                <a16:creationId xmlns:a16="http://schemas.microsoft.com/office/drawing/2014/main" id="{15466B38-00C9-A88E-C575-939FAC399DF7}"/>
              </a:ext>
            </a:extLst>
          </p:cNvPr>
          <p:cNvSpPr txBox="1"/>
          <p:nvPr/>
        </p:nvSpPr>
        <p:spPr>
          <a:xfrm rot="2640000">
            <a:off x="4277275" y="2756076"/>
            <a:ext cx="992579" cy="276999"/>
          </a:xfrm>
          <a:prstGeom prst="rect">
            <a:avLst/>
          </a:prstGeom>
          <a:noFill/>
        </p:spPr>
        <p:txBody>
          <a:bodyPr wrap="none" lIns="91440" tIns="45720" rIns="91440" bIns="45720" rtlCol="0" anchor="t">
            <a:spAutoFit/>
          </a:bodyPr>
          <a:lstStyle/>
          <a:p>
            <a:r>
              <a:rPr lang="en-GB" sz="1200">
                <a:solidFill>
                  <a:schemeClr val="tx1">
                    <a:lumMod val="95000"/>
                    <a:lumOff val="5000"/>
                  </a:schemeClr>
                </a:solidFill>
                <a:latin typeface="Lato"/>
                <a:ea typeface="Lato"/>
                <a:cs typeface="Times New Roman"/>
              </a:rPr>
              <a:t>CO2 source</a:t>
            </a:r>
          </a:p>
        </p:txBody>
      </p:sp>
      <p:sp>
        <p:nvSpPr>
          <p:cNvPr id="200" name="Rectangle 199">
            <a:extLst>
              <a:ext uri="{FF2B5EF4-FFF2-40B4-BE49-F238E27FC236}">
                <a16:creationId xmlns:a16="http://schemas.microsoft.com/office/drawing/2014/main" id="{AB99B112-0EE5-4CEE-BA24-B476E8A31B7B}"/>
              </a:ext>
            </a:extLst>
          </p:cNvPr>
          <p:cNvSpPr/>
          <p:nvPr/>
        </p:nvSpPr>
        <p:spPr>
          <a:xfrm>
            <a:off x="4919416" y="3126062"/>
            <a:ext cx="2597629" cy="1246495"/>
          </a:xfrm>
          <a:prstGeom prst="rect">
            <a:avLst/>
          </a:prstGeom>
          <a:solidFill>
            <a:srgbClr val="008080"/>
          </a:solidFill>
        </p:spPr>
        <p:txBody>
          <a:bodyPr wrap="square" lIns="91440" tIns="45720" rIns="91440" bIns="45720" anchor="t">
            <a:spAutoFit/>
          </a:bodyPr>
          <a:lstStyle/>
          <a:p>
            <a:pPr algn="ctr"/>
            <a:r>
              <a:rPr lang="en-GB" sz="15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1500" dirty="0">
                <a:solidFill>
                  <a:schemeClr val="bg1"/>
                </a:solidFill>
                <a:latin typeface="Lato" panose="020F0502020204030203" pitchFamily="34" charset="0"/>
                <a:ea typeface="Lato" panose="020F0502020204030203" pitchFamily="34" charset="0"/>
                <a:cs typeface="Lato" panose="020F0502020204030203" pitchFamily="34" charset="0"/>
              </a:rPr>
              <a:t> &amp; HMH: </a:t>
            </a:r>
            <a:endParaRPr lang="en-US" sz="15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GB" sz="1500" i="1" dirty="0">
                <a:solidFill>
                  <a:schemeClr val="bg1"/>
                </a:solidFill>
                <a:latin typeface="Lato"/>
                <a:ea typeface="Lato"/>
                <a:cs typeface="Lato"/>
              </a:rPr>
              <a:t>Reduction of hazard intensity and frequency, and reduce the probability of the realization of risks</a:t>
            </a:r>
            <a:endParaRPr lang="en-GB" sz="1500" dirty="0">
              <a:solidFill>
                <a:schemeClr val="bg1"/>
              </a:solidFill>
              <a:latin typeface="Lato"/>
              <a:ea typeface="Lato"/>
              <a:cs typeface="Lato"/>
            </a:endParaRPr>
          </a:p>
        </p:txBody>
      </p:sp>
      <p:sp>
        <p:nvSpPr>
          <p:cNvPr id="4" name="Rectangle 3">
            <a:hlinkClick r:id="rId14"/>
            <a:extLst>
              <a:ext uri="{FF2B5EF4-FFF2-40B4-BE49-F238E27FC236}">
                <a16:creationId xmlns:a16="http://schemas.microsoft.com/office/drawing/2014/main" id="{64DFCD88-FAA4-3930-BFD9-84626071904C}"/>
              </a:ext>
            </a:extLst>
          </p:cNvPr>
          <p:cNvSpPr/>
          <p:nvPr/>
        </p:nvSpPr>
        <p:spPr>
          <a:xfrm>
            <a:off x="9646110" y="5970184"/>
            <a:ext cx="2545890" cy="307777"/>
          </a:xfrm>
          <a:prstGeom prst="rect">
            <a:avLst/>
          </a:prstGeom>
        </p:spPr>
        <p:txBody>
          <a:bodyPr wrap="none">
            <a:spAutoFit/>
          </a:bodyPr>
          <a:lstStyle/>
          <a:p>
            <a:r>
              <a:rPr lang="en-GB" sz="1400" i="1" dirty="0">
                <a:latin typeface="Lato" panose="020F0502020204030203" pitchFamily="34" charset="0"/>
                <a:ea typeface="Lato" panose="020F0502020204030203" pitchFamily="34" charset="0"/>
                <a:cs typeface="Lato" panose="020F0502020204030203" pitchFamily="34" charset="0"/>
              </a:rPr>
              <a:t>Source (background figure): </a:t>
            </a:r>
            <a:r>
              <a:rPr lang="en-IE" sz="1400" i="1" dirty="0">
                <a:latin typeface="Lato" panose="020F0502020204030203" pitchFamily="34" charset="0"/>
                <a:ea typeface="Lato" panose="020F0502020204030203" pitchFamily="34" charset="0"/>
                <a:cs typeface="Lato" panose="020F0502020204030203" pitchFamily="34" charset="0"/>
                <a:hlinkClick r:id="rId15"/>
              </a:rPr>
              <a:t>TES</a:t>
            </a:r>
            <a:endParaRPr lang="en-GB"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349900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15000" fill="hold"/>
                                        <p:tgtEl>
                                          <p:spTgt spid="127"/>
                                        </p:tgtEl>
                                        <p:attrNameLst>
                                          <p:attrName>r</p:attrName>
                                        </p:attrNameLst>
                                      </p:cBhvr>
                                    </p:animRot>
                                  </p:childTnLst>
                                </p:cTn>
                              </p:par>
                              <p:par>
                                <p:cTn id="7" presetID="8" presetClass="emph" presetSubtype="0" fill="hold" nodeType="withEffect">
                                  <p:stCondLst>
                                    <p:cond delay="0"/>
                                  </p:stCondLst>
                                  <p:childTnLst>
                                    <p:animRot by="21600000">
                                      <p:cBhvr>
                                        <p:cTn id="8" dur="15000" fill="hold"/>
                                        <p:tgtEl>
                                          <p:spTgt spid="137"/>
                                        </p:tgtEl>
                                        <p:attrNameLst>
                                          <p:attrName>r</p:attrName>
                                        </p:attrNameLst>
                                      </p:cBhvr>
                                    </p:animRot>
                                  </p:childTnLst>
                                </p:cTn>
                              </p:par>
                              <p:par>
                                <p:cTn id="9" presetID="8" presetClass="emph" presetSubtype="0" fill="hold" nodeType="withEffect">
                                  <p:stCondLst>
                                    <p:cond delay="0"/>
                                  </p:stCondLst>
                                  <p:childTnLst>
                                    <p:animRot by="-21600000">
                                      <p:cBhvr>
                                        <p:cTn id="10" dur="15000" fill="hold"/>
                                        <p:tgtEl>
                                          <p:spTgt spid="146"/>
                                        </p:tgtEl>
                                        <p:attrNameLst>
                                          <p:attrName>r</p:attrName>
                                        </p:attrNameLst>
                                      </p:cBhvr>
                                    </p:animRot>
                                  </p:childTnLst>
                                </p:cTn>
                              </p:par>
                              <p:par>
                                <p:cTn id="11" presetID="8" presetClass="emph" presetSubtype="0" fill="hold" grpId="0" nodeType="withEffect">
                                  <p:stCondLst>
                                    <p:cond delay="0"/>
                                  </p:stCondLst>
                                  <p:childTnLst>
                                    <p:animRot by="21600000">
                                      <p:cBhvr>
                                        <p:cTn id="12" dur="15000" fill="hold"/>
                                        <p:tgtEl>
                                          <p:spTgt spid="161"/>
                                        </p:tgtEl>
                                        <p:attrNameLst>
                                          <p:attrName>r</p:attrName>
                                        </p:attrNameLst>
                                      </p:cBhvr>
                                    </p:animRot>
                                  </p:childTnLst>
                                </p:cTn>
                              </p:par>
                              <p:par>
                                <p:cTn id="13" presetID="8" presetClass="emph" presetSubtype="0" fill="hold" grpId="0" nodeType="withEffect">
                                  <p:stCondLst>
                                    <p:cond delay="0"/>
                                  </p:stCondLst>
                                  <p:childTnLst>
                                    <p:animRot by="21600000">
                                      <p:cBhvr>
                                        <p:cTn id="14" dur="15000" fill="hold"/>
                                        <p:tgtEl>
                                          <p:spTgt spid="163"/>
                                        </p:tgtEl>
                                        <p:attrNameLst>
                                          <p:attrName>r</p:attrName>
                                        </p:attrNameLst>
                                      </p:cBhvr>
                                    </p:animRot>
                                  </p:childTnLst>
                                </p:cTn>
                              </p:par>
                              <p:par>
                                <p:cTn id="15" presetID="0" presetClass="path" presetSubtype="0" accel="50000" decel="50000" fill="hold" grpId="0" nodeType="withEffect">
                                  <p:stCondLst>
                                    <p:cond delay="0"/>
                                  </p:stCondLst>
                                  <p:childTnLst>
                                    <p:animMotion origin="layout" path="M 4.58333E-6 2.22222E-6 L 4.58333E-6 0.00023 C -0.00326 -0.00185 -0.00638 -0.00371 -0.0099 -0.00509 C -0.01146 -0.00556 -0.02709 -0.0081 -0.02813 -0.00834 C -0.03451 -0.00949 -0.03503 -0.01019 -0.04154 -0.0132 L -0.04519 -0.01482 C -0.04948 -0.0206 -0.04649 -0.01759 -0.05482 -0.0213 L -0.05847 -0.02292 L -0.06706 -0.03426 L -0.06706 -0.03403 " pathEditMode="relative" rAng="0" ptsTypes="AAAAAAAAAA">
                                      <p:cBhvr>
                                        <p:cTn id="16" dur="15000" spd="-100000" fill="hold"/>
                                        <p:tgtEl>
                                          <p:spTgt spid="133"/>
                                        </p:tgtEl>
                                        <p:attrNameLst>
                                          <p:attrName>ppt_x</p:attrName>
                                          <p:attrName>ppt_y</p:attrName>
                                        </p:attrNameLst>
                                      </p:cBhvr>
                                      <p:rCtr x="-3359" y="-1713"/>
                                    </p:animMotion>
                                  </p:childTnLst>
                                </p:cTn>
                              </p:par>
                              <p:par>
                                <p:cTn id="17" presetID="0" presetClass="path" presetSubtype="0" accel="50000" decel="50000" fill="hold" grpId="0" nodeType="withEffect">
                                  <p:stCondLst>
                                    <p:cond delay="0"/>
                                  </p:stCondLst>
                                  <p:childTnLst>
                                    <p:animMotion origin="layout" path="M 4.16667E-6 0 L 4.16667E-6 0.00023 L 0.00976 0.00463 C 0.01093 0.00532 0.01211 0.00556 0.01341 0.00648 C 0.02174 0.01204 0.01132 0.0081 0.02304 0.01111 C 0.02773 0.01759 0.02291 0.01181 0.02916 0.01597 C 0.03059 0.0169 0.03138 0.01852 0.03281 0.01921 C 0.03528 0.0206 0.03789 0.02106 0.0401 0.02269 C 0.04179 0.02361 0.04336 0.02454 0.04492 0.02569 C 0.04635 0.02685 0.04726 0.0287 0.04856 0.02917 C 0.0526 0.03032 0.06093 0.03079 0.06093 0.03102 L 0.06093 0.03079 " pathEditMode="relative" rAng="0" ptsTypes="AAAAAAAAAAAA">
                                      <p:cBhvr>
                                        <p:cTn id="18" dur="15000" fill="hold"/>
                                        <p:tgtEl>
                                          <p:spTgt spid="132"/>
                                        </p:tgtEl>
                                        <p:attrNameLst>
                                          <p:attrName>ppt_x</p:attrName>
                                          <p:attrName>ppt_y</p:attrName>
                                        </p:attrNameLst>
                                      </p:cBhvr>
                                      <p:rCtr x="3047" y="1551"/>
                                    </p:animMotion>
                                  </p:childTnLst>
                                </p:cTn>
                              </p:par>
                              <p:par>
                                <p:cTn id="19" presetID="0" presetClass="path" presetSubtype="0" accel="50000" decel="50000" fill="hold" grpId="0" nodeType="withEffect">
                                  <p:stCondLst>
                                    <p:cond delay="0"/>
                                  </p:stCondLst>
                                  <p:childTnLst>
                                    <p:animMotion origin="layout" path="M -0.06615 0.03727 L -0.06628 0.0375 C -0.06276 0.03518 -0.05951 0.03403 -0.05638 0.03171 C -0.05469 0.03055 -0.04232 0.01805 -0.04167 0.01713 C -0.03646 0.01203 -0.03555 0.01203 -0.02943 0.00833 L -0.02605 0.00602 C -0.0198 0.00625 -0.02357 0.00671 -0.01563 0.00208 L -0.01211 -0.00047 L -0.00013 2.22222E-6 L -0.00013 -0.00047 " pathEditMode="relative" rAng="8160000" ptsTypes="AAAAAAAAAA">
                                      <p:cBhvr>
                                        <p:cTn id="20" dur="15000" fill="hold"/>
                                        <p:tgtEl>
                                          <p:spTgt spid="168"/>
                                        </p:tgtEl>
                                        <p:attrNameLst>
                                          <p:attrName>ppt_x</p:attrName>
                                          <p:attrName>ppt_y</p:attrName>
                                        </p:attrNameLst>
                                      </p:cBhvr>
                                      <p:rCtr x="3307" y="-1875"/>
                                    </p:animMotion>
                                  </p:childTnLst>
                                </p:cTn>
                              </p:par>
                              <p:par>
                                <p:cTn id="21" presetID="0" presetClass="path" presetSubtype="0" accel="50000" decel="50000" fill="hold" grpId="0" nodeType="withEffect">
                                  <p:stCondLst>
                                    <p:cond delay="0"/>
                                  </p:stCondLst>
                                  <p:childTnLst>
                                    <p:animMotion origin="layout" path="M -1.66667E-6 -3.7037E-7 L -0.03424 0.04722 " pathEditMode="relative" rAng="0" ptsTypes="AA">
                                      <p:cBhvr>
                                        <p:cTn id="22" dur="15000" fill="hold"/>
                                        <p:tgtEl>
                                          <p:spTgt spid="167"/>
                                        </p:tgtEl>
                                        <p:attrNameLst>
                                          <p:attrName>ppt_x</p:attrName>
                                          <p:attrName>ppt_y</p:attrName>
                                        </p:attrNameLst>
                                      </p:cBhvr>
                                      <p:rCtr x="-1719" y="2361"/>
                                    </p:animMotion>
                                  </p:childTnLst>
                                </p:cTn>
                              </p:par>
                              <p:par>
                                <p:cTn id="23" presetID="0" presetClass="path" presetSubtype="0" accel="50000" decel="50000" fill="hold" grpId="0" nodeType="withEffect">
                                  <p:stCondLst>
                                    <p:cond delay="0"/>
                                  </p:stCondLst>
                                  <p:childTnLst>
                                    <p:animMotion origin="layout" path="M 1.875E-6 -3.33333E-6 L -0.03294 -0.04398 " pathEditMode="relative" rAng="0" ptsTypes="AA">
                                      <p:cBhvr>
                                        <p:cTn id="24" dur="15000" fill="hold"/>
                                        <p:tgtEl>
                                          <p:spTgt spid="135"/>
                                        </p:tgtEl>
                                        <p:attrNameLst>
                                          <p:attrName>ppt_x</p:attrName>
                                          <p:attrName>ppt_y</p:attrName>
                                        </p:attrNameLst>
                                      </p:cBhvr>
                                      <p:rCtr x="-1654" y="-2199"/>
                                    </p:animMotion>
                                  </p:childTnLst>
                                </p:cTn>
                              </p:par>
                              <p:par>
                                <p:cTn id="25" presetID="0" presetClass="path" presetSubtype="0" accel="50000" decel="50000" fill="hold" grpId="0" nodeType="withEffect">
                                  <p:stCondLst>
                                    <p:cond delay="0"/>
                                  </p:stCondLst>
                                  <p:childTnLst>
                                    <p:animMotion origin="layout" path="M 2.08333E-7 -1.48148E-6 L 0.03659 0.03727 " pathEditMode="relative" rAng="0" ptsTypes="AA">
                                      <p:cBhvr>
                                        <p:cTn id="26" dur="15000" fill="hold"/>
                                        <p:tgtEl>
                                          <p:spTgt spid="134"/>
                                        </p:tgtEl>
                                        <p:attrNameLst>
                                          <p:attrName>ppt_x</p:attrName>
                                          <p:attrName>ppt_y</p:attrName>
                                        </p:attrNameLst>
                                      </p:cBhvr>
                                      <p:rCtr x="1823" y="1852"/>
                                    </p:animMotion>
                                  </p:childTnLst>
                                </p:cTn>
                              </p:par>
                              <p:par>
                                <p:cTn id="27" presetID="0" presetClass="path" presetSubtype="0" accel="50000" decel="50000" fill="hold" grpId="0" nodeType="withEffect">
                                  <p:stCondLst>
                                    <p:cond delay="0"/>
                                  </p:stCondLst>
                                  <p:childTnLst>
                                    <p:animMotion origin="layout" path="M -6.25E-7 -4.07407E-6 L 0.01458 -0.09606 " pathEditMode="relative" rAng="0" ptsTypes="AA">
                                      <p:cBhvr>
                                        <p:cTn id="28" dur="15000" fill="hold"/>
                                        <p:tgtEl>
                                          <p:spTgt spid="171"/>
                                        </p:tgtEl>
                                        <p:attrNameLst>
                                          <p:attrName>ppt_x</p:attrName>
                                          <p:attrName>ppt_y</p:attrName>
                                        </p:attrNameLst>
                                      </p:cBhvr>
                                      <p:rCtr x="729" y="-4815"/>
                                    </p:animMotion>
                                  </p:childTnLst>
                                </p:cTn>
                              </p:par>
                              <p:par>
                                <p:cTn id="29" presetID="0" presetClass="path" presetSubtype="0" accel="50000" decel="50000" fill="hold" grpId="0" nodeType="withEffect">
                                  <p:stCondLst>
                                    <p:cond delay="0"/>
                                  </p:stCondLst>
                                  <p:childTnLst>
                                    <p:animMotion origin="layout" path="M 4.16667E-7 1.11111E-6 L -0.01237 0.09768 " pathEditMode="relative" rAng="0" ptsTypes="AA">
                                      <p:cBhvr>
                                        <p:cTn id="30" dur="15000" fill="hold"/>
                                        <p:tgtEl>
                                          <p:spTgt spid="172"/>
                                        </p:tgtEl>
                                        <p:attrNameLst>
                                          <p:attrName>ppt_x</p:attrName>
                                          <p:attrName>ppt_y</p:attrName>
                                        </p:attrNameLst>
                                      </p:cBhvr>
                                      <p:rCtr x="-625" y="4884"/>
                                    </p:animMotion>
                                  </p:childTnLst>
                                </p:cTn>
                              </p:par>
                              <p:par>
                                <p:cTn id="31" presetID="0" presetClass="path" presetSubtype="0" accel="50000" decel="50000" fill="hold" grpId="0" nodeType="withEffect">
                                  <p:stCondLst>
                                    <p:cond delay="0"/>
                                  </p:stCondLst>
                                  <p:childTnLst>
                                    <p:animMotion origin="layout" path="M -1.25E-6 -4.44444E-6 L -1.25E-6 0.00024 C -0.01367 0.02709 -0.00221 0.00301 -0.00872 0.01852 C -0.00976 0.02107 -0.01094 0.02315 -0.01198 0.0257 C -0.0168 0.03889 -0.00534 0.01598 -0.01732 0.03866 C -0.01836 0.04051 -0.01914 0.04306 -0.02044 0.04445 C -0.02174 0.04561 -0.02344 0.04537 -0.02487 0.04584 C -0.02552 0.04723 -0.02604 0.04885 -0.02708 0.05 C -0.02799 0.05139 -0.02917 0.05186 -0.03021 0.05301 C -0.03177 0.0544 -0.0332 0.05579 -0.0345 0.05718 C -0.03529 0.0588 -0.03594 0.06019 -0.03659 0.06158 C -0.03841 0.06436 -0.04075 0.06713 -0.04323 0.06875 C -0.04492 0.06991 -0.04674 0.0713 -0.04857 0.07153 C -0.05143 0.07223 -0.0543 0.07153 -0.05716 0.07153 L -0.0582 0.07315 " pathEditMode="relative" rAng="0" ptsTypes="AAAAAAAAAAAAAAA">
                                      <p:cBhvr>
                                        <p:cTn id="32" dur="15000" fill="hold"/>
                                        <p:tgtEl>
                                          <p:spTgt spid="165"/>
                                        </p:tgtEl>
                                        <p:attrNameLst>
                                          <p:attrName>ppt_x</p:attrName>
                                          <p:attrName>ppt_y</p:attrName>
                                        </p:attrNameLst>
                                      </p:cBhvr>
                                      <p:rCtr x="-2917" y="3657"/>
                                    </p:animMotion>
                                  </p:childTnLst>
                                </p:cTn>
                              </p:par>
                              <p:par>
                                <p:cTn id="33" presetID="0" presetClass="path" presetSubtype="0" accel="50000" decel="50000" fill="hold" grpId="0" nodeType="withEffect">
                                  <p:stCondLst>
                                    <p:cond delay="0"/>
                                  </p:stCondLst>
                                  <p:childTnLst>
                                    <p:animMotion origin="layout" path="M 5.55112E-17 4.81481E-6 L -0.05482 -0.04445 " pathEditMode="relative" rAng="0" ptsTypes="AA">
                                      <p:cBhvr>
                                        <p:cTn id="34" dur="15000" spd="-100000" fill="hold"/>
                                        <p:tgtEl>
                                          <p:spTgt spid="159"/>
                                        </p:tgtEl>
                                        <p:attrNameLst>
                                          <p:attrName>ppt_x</p:attrName>
                                          <p:attrName>ppt_y</p:attrName>
                                        </p:attrNameLst>
                                      </p:cBhvr>
                                      <p:rCtr x="-2747" y="-2222"/>
                                    </p:animMotion>
                                  </p:childTnLst>
                                </p:cTn>
                              </p:par>
                              <p:par>
                                <p:cTn id="35" presetID="0" presetClass="path" presetSubtype="0" accel="50000" decel="50000" fill="hold" grpId="0" nodeType="withEffect">
                                  <p:stCondLst>
                                    <p:cond delay="0"/>
                                  </p:stCondLst>
                                  <p:childTnLst>
                                    <p:animMotion origin="layout" path="M 3.75E-6 -3.7037E-7 L -0.01081 0.08171 " pathEditMode="relative" rAng="0" ptsTypes="AA">
                                      <p:cBhvr>
                                        <p:cTn id="36" dur="15000" fill="hold"/>
                                        <p:tgtEl>
                                          <p:spTgt spid="158"/>
                                        </p:tgtEl>
                                        <p:attrNameLst>
                                          <p:attrName>ppt_x</p:attrName>
                                          <p:attrName>ppt_y</p:attrName>
                                        </p:attrNameLst>
                                      </p:cBhvr>
                                      <p:rCtr x="-547" y="4074"/>
                                    </p:animMotion>
                                  </p:childTnLst>
                                </p:cTn>
                              </p:par>
                              <p:par>
                                <p:cTn id="37" presetID="0" presetClass="path" presetSubtype="0" accel="50000" decel="50000" fill="hold" grpId="0" nodeType="withEffect">
                                  <p:stCondLst>
                                    <p:cond delay="0"/>
                                  </p:stCondLst>
                                  <p:childTnLst>
                                    <p:animMotion origin="layout" path="M 2.5E-6 2.59259E-6 L 0.00325 -0.09746 " pathEditMode="relative" rAng="0" ptsTypes="AA">
                                      <p:cBhvr>
                                        <p:cTn id="38" dur="15000" fill="hold"/>
                                        <p:tgtEl>
                                          <p:spTgt spid="170"/>
                                        </p:tgtEl>
                                        <p:attrNameLst>
                                          <p:attrName>ppt_x</p:attrName>
                                          <p:attrName>ppt_y</p:attrName>
                                        </p:attrNameLst>
                                      </p:cBhvr>
                                      <p:rCtr x="156" y="-4884"/>
                                    </p:animMotion>
                                  </p:childTnLst>
                                </p:cTn>
                              </p:par>
                              <p:par>
                                <p:cTn id="39" presetID="0" presetClass="path" presetSubtype="0" accel="50000" decel="50000" fill="hold" grpId="0" nodeType="withEffect">
                                  <p:stCondLst>
                                    <p:cond delay="0"/>
                                  </p:stCondLst>
                                  <p:childTnLst>
                                    <p:animMotion origin="layout" path="M 1.875E-6 -3.33333E-6 L 0.04518 -0.05879 " pathEditMode="relative" rAng="0" ptsTypes="AA">
                                      <p:cBhvr>
                                        <p:cTn id="40" dur="15000" fill="hold"/>
                                        <p:tgtEl>
                                          <p:spTgt spid="157"/>
                                        </p:tgtEl>
                                        <p:attrNameLst>
                                          <p:attrName>ppt_x</p:attrName>
                                          <p:attrName>ppt_y</p:attrName>
                                        </p:attrNameLst>
                                      </p:cBhvr>
                                      <p:rCtr x="2253" y="-2940"/>
                                    </p:animMotion>
                                  </p:childTnLst>
                                </p:cTn>
                              </p:par>
                              <p:par>
                                <p:cTn id="41" presetID="0" presetClass="path" presetSubtype="0" accel="50000" decel="50000" fill="hold" grpId="0" nodeType="withEffect">
                                  <p:stCondLst>
                                    <p:cond delay="0"/>
                                  </p:stCondLst>
                                  <p:childTnLst>
                                    <p:animMotion origin="layout" path="M -0.01393 0.01019 L -0.0517 -0.07592 " pathEditMode="relative" rAng="0" ptsTypes="AA">
                                      <p:cBhvr>
                                        <p:cTn id="42" dur="15000" fill="hold"/>
                                        <p:tgtEl>
                                          <p:spTgt spid="160"/>
                                        </p:tgtEl>
                                        <p:attrNameLst>
                                          <p:attrName>ppt_x</p:attrName>
                                          <p:attrName>ppt_y</p:attrName>
                                        </p:attrNameLst>
                                      </p:cBhvr>
                                      <p:rCtr x="-1888" y="-4306"/>
                                    </p:animMotion>
                                  </p:childTnLst>
                                </p:cTn>
                              </p:par>
                              <p:par>
                                <p:cTn id="43" presetID="53" presetClass="entr" presetSubtype="16" fill="hold" grpId="0" nodeType="withEffect">
                                  <p:stCondLst>
                                    <p:cond delay="0"/>
                                  </p:stCondLst>
                                  <p:childTnLst>
                                    <p:set>
                                      <p:cBhvr>
                                        <p:cTn id="44" dur="1" fill="hold">
                                          <p:stCondLst>
                                            <p:cond delay="0"/>
                                          </p:stCondLst>
                                        </p:cTn>
                                        <p:tgtEl>
                                          <p:spTgt spid="156"/>
                                        </p:tgtEl>
                                        <p:attrNameLst>
                                          <p:attrName>style.visibility</p:attrName>
                                        </p:attrNameLst>
                                      </p:cBhvr>
                                      <p:to>
                                        <p:strVal val="visible"/>
                                      </p:to>
                                    </p:set>
                                    <p:anim calcmode="lin" valueType="num">
                                      <p:cBhvr>
                                        <p:cTn id="45" dur="15000" fill="hold"/>
                                        <p:tgtEl>
                                          <p:spTgt spid="156"/>
                                        </p:tgtEl>
                                        <p:attrNameLst>
                                          <p:attrName>ppt_w</p:attrName>
                                        </p:attrNameLst>
                                      </p:cBhvr>
                                      <p:tavLst>
                                        <p:tav tm="0">
                                          <p:val>
                                            <p:fltVal val="0"/>
                                          </p:val>
                                        </p:tav>
                                        <p:tav tm="100000">
                                          <p:val>
                                            <p:strVal val="#ppt_w"/>
                                          </p:val>
                                        </p:tav>
                                      </p:tavLst>
                                    </p:anim>
                                    <p:anim calcmode="lin" valueType="num">
                                      <p:cBhvr>
                                        <p:cTn id="46" dur="15000" fill="hold"/>
                                        <p:tgtEl>
                                          <p:spTgt spid="156"/>
                                        </p:tgtEl>
                                        <p:attrNameLst>
                                          <p:attrName>ppt_h</p:attrName>
                                        </p:attrNameLst>
                                      </p:cBhvr>
                                      <p:tavLst>
                                        <p:tav tm="0">
                                          <p:val>
                                            <p:fltVal val="0"/>
                                          </p:val>
                                        </p:tav>
                                        <p:tav tm="100000">
                                          <p:val>
                                            <p:strVal val="#ppt_h"/>
                                          </p:val>
                                        </p:tav>
                                      </p:tavLst>
                                    </p:anim>
                                    <p:animEffect transition="in" filter="fade">
                                      <p:cBhvr>
                                        <p:cTn id="47" dur="15000"/>
                                        <p:tgtEl>
                                          <p:spTgt spid="156"/>
                                        </p:tgtEl>
                                      </p:cBhvr>
                                    </p:animEffect>
                                  </p:childTnLst>
                                </p:cTn>
                              </p:par>
                              <p:par>
                                <p:cTn id="48" presetID="0" presetClass="path" presetSubtype="0" accel="50000" decel="50000" fill="hold" grpId="0" nodeType="withEffect">
                                  <p:stCondLst>
                                    <p:cond delay="0"/>
                                  </p:stCondLst>
                                  <p:childTnLst>
                                    <p:animMotion origin="layout" path="M 2.29167E-6 -3.33333E-6 L 0.04518 0.05301 " pathEditMode="relative" rAng="0" ptsTypes="AA">
                                      <p:cBhvr>
                                        <p:cTn id="49" dur="15000" fill="hold"/>
                                        <p:tgtEl>
                                          <p:spTgt spid="173"/>
                                        </p:tgtEl>
                                        <p:attrNameLst>
                                          <p:attrName>ppt_x</p:attrName>
                                          <p:attrName>ppt_y</p:attrName>
                                        </p:attrNameLst>
                                      </p:cBhvr>
                                      <p:rCtr x="2253" y="2639"/>
                                    </p:animMotion>
                                  </p:childTnLst>
                                </p:cTn>
                              </p:par>
                              <p:par>
                                <p:cTn id="50" presetID="0" presetClass="path" presetSubtype="0" accel="50000" decel="50000" fill="hold" nodeType="withEffect">
                                  <p:stCondLst>
                                    <p:cond delay="0"/>
                                  </p:stCondLst>
                                  <p:childTnLst>
                                    <p:animMotion origin="layout" path="M -0.04544 0.00254 L 0.05117 -0.00023 " pathEditMode="relative" rAng="0" ptsTypes="AA">
                                      <p:cBhvr>
                                        <p:cTn id="51" dur="15000" fill="hold"/>
                                        <p:tgtEl>
                                          <p:spTgt spid="174"/>
                                        </p:tgtEl>
                                        <p:attrNameLst>
                                          <p:attrName>ppt_x</p:attrName>
                                          <p:attrName>ppt_y</p:attrName>
                                        </p:attrNameLst>
                                      </p:cBhvr>
                                      <p:rCtr x="4831" y="-139"/>
                                    </p:animMotion>
                                  </p:childTnLst>
                                </p:cTn>
                              </p:par>
                              <p:par>
                                <p:cTn id="52" presetID="0" presetClass="path" presetSubtype="0" accel="50000" decel="50000" fill="hold" nodeType="withEffect">
                                  <p:stCondLst>
                                    <p:cond delay="0"/>
                                  </p:stCondLst>
                                  <p:childTnLst>
                                    <p:animMotion origin="layout" path="M -0.04544 0.00255 L 0.05117 -0.00023 " pathEditMode="relative" rAng="0" ptsTypes="AA">
                                      <p:cBhvr>
                                        <p:cTn id="53" dur="15000" fill="hold"/>
                                        <p:tgtEl>
                                          <p:spTgt spid="176"/>
                                        </p:tgtEl>
                                        <p:attrNameLst>
                                          <p:attrName>ppt_x</p:attrName>
                                          <p:attrName>ppt_y</p:attrName>
                                        </p:attrNameLst>
                                      </p:cBhvr>
                                      <p:rCtr x="4831" y="-139"/>
                                    </p:animMotion>
                                  </p:childTnLst>
                                </p:cTn>
                              </p:par>
                              <p:par>
                                <p:cTn id="54" presetID="0" presetClass="path" presetSubtype="0" accel="50000" decel="50000" fill="hold" nodeType="withEffect">
                                  <p:stCondLst>
                                    <p:cond delay="0"/>
                                  </p:stCondLst>
                                  <p:childTnLst>
                                    <p:animMotion origin="layout" path="M -0.04544 0.00254 L 0.05117 -0.00024 " pathEditMode="relative" rAng="0" ptsTypes="AA">
                                      <p:cBhvr>
                                        <p:cTn id="55" dur="15000" fill="hold"/>
                                        <p:tgtEl>
                                          <p:spTgt spid="177"/>
                                        </p:tgtEl>
                                        <p:attrNameLst>
                                          <p:attrName>ppt_x</p:attrName>
                                          <p:attrName>ppt_y</p:attrName>
                                        </p:attrNameLst>
                                      </p:cBhvr>
                                      <p:rCtr x="4831" y="-139"/>
                                    </p:animMotion>
                                  </p:childTnLst>
                                </p:cTn>
                              </p:par>
                              <p:par>
                                <p:cTn id="56" presetID="0" presetClass="path" presetSubtype="0" accel="50000" decel="50000" fill="hold" nodeType="withEffect">
                                  <p:stCondLst>
                                    <p:cond delay="0"/>
                                  </p:stCondLst>
                                  <p:childTnLst>
                                    <p:animMotion origin="layout" path="M -0.04544 0.00255 L 0.05117 -0.00023 " pathEditMode="relative" rAng="0" ptsTypes="AA">
                                      <p:cBhvr>
                                        <p:cTn id="57" dur="15000" fill="hold"/>
                                        <p:tgtEl>
                                          <p:spTgt spid="178"/>
                                        </p:tgtEl>
                                        <p:attrNameLst>
                                          <p:attrName>ppt_x</p:attrName>
                                          <p:attrName>ppt_y</p:attrName>
                                        </p:attrNameLst>
                                      </p:cBhvr>
                                      <p:rCtr x="4831" y="-139"/>
                                    </p:animMotion>
                                  </p:childTnLst>
                                </p:cTn>
                              </p:par>
                              <p:par>
                                <p:cTn id="58" presetID="0" presetClass="path" presetSubtype="0" accel="50000" decel="50000" fill="hold" nodeType="withEffect">
                                  <p:stCondLst>
                                    <p:cond delay="0"/>
                                  </p:stCondLst>
                                  <p:childTnLst>
                                    <p:animMotion origin="layout" path="M -0.04545 0.00255 L 0.05117 -0.00023 " pathEditMode="relative" rAng="0" ptsTypes="AA">
                                      <p:cBhvr>
                                        <p:cTn id="59" dur="15000" fill="hold"/>
                                        <p:tgtEl>
                                          <p:spTgt spid="179"/>
                                        </p:tgtEl>
                                        <p:attrNameLst>
                                          <p:attrName>ppt_x</p:attrName>
                                          <p:attrName>ppt_y</p:attrName>
                                        </p:attrNameLst>
                                      </p:cBhvr>
                                      <p:rCtr x="4831" y="-139"/>
                                    </p:animMotion>
                                  </p:childTnLst>
                                </p:cTn>
                              </p:par>
                              <p:par>
                                <p:cTn id="60" presetID="0" presetClass="path" presetSubtype="0" accel="50000" decel="50000" fill="hold" nodeType="withEffect">
                                  <p:stCondLst>
                                    <p:cond delay="0"/>
                                  </p:stCondLst>
                                  <p:childTnLst>
                                    <p:animMotion origin="layout" path="M 0.06003 0.00601 L -0.04856 -0.00394 " pathEditMode="relative" rAng="0" ptsTypes="AA">
                                      <p:cBhvr>
                                        <p:cTn id="61" dur="15000" fill="hold"/>
                                        <p:tgtEl>
                                          <p:spTgt spid="180"/>
                                        </p:tgtEl>
                                        <p:attrNameLst>
                                          <p:attrName>ppt_x</p:attrName>
                                          <p:attrName>ppt_y</p:attrName>
                                        </p:attrNameLst>
                                      </p:cBhvr>
                                      <p:rCtr x="-5430" y="-509"/>
                                    </p:animMotion>
                                  </p:childTnLst>
                                </p:cTn>
                              </p:par>
                              <p:par>
                                <p:cTn id="62" presetID="0" presetClass="path" presetSubtype="0" accel="50000" decel="50000" fill="hold" nodeType="withEffect">
                                  <p:stCondLst>
                                    <p:cond delay="0"/>
                                  </p:stCondLst>
                                  <p:childTnLst>
                                    <p:animMotion origin="layout" path="M 0.06003 0.00602 L -0.04856 -0.00393 " pathEditMode="relative" rAng="0" ptsTypes="AA">
                                      <p:cBhvr>
                                        <p:cTn id="63" dur="15000" fill="hold"/>
                                        <p:tgtEl>
                                          <p:spTgt spid="181"/>
                                        </p:tgtEl>
                                        <p:attrNameLst>
                                          <p:attrName>ppt_x</p:attrName>
                                          <p:attrName>ppt_y</p:attrName>
                                        </p:attrNameLst>
                                      </p:cBhvr>
                                      <p:rCtr x="-5430" y="-509"/>
                                    </p:animMotion>
                                  </p:childTnLst>
                                </p:cTn>
                              </p:par>
                              <p:par>
                                <p:cTn id="64" presetID="0" presetClass="path" presetSubtype="0" accel="50000" decel="50000" fill="hold" nodeType="withEffect">
                                  <p:stCondLst>
                                    <p:cond delay="0"/>
                                  </p:stCondLst>
                                  <p:childTnLst>
                                    <p:animMotion origin="layout" path="M 0.06003 0.00602 L -0.04856 -0.00393 " pathEditMode="relative" rAng="0" ptsTypes="AA">
                                      <p:cBhvr>
                                        <p:cTn id="65" dur="15000" fill="hold"/>
                                        <p:tgtEl>
                                          <p:spTgt spid="182"/>
                                        </p:tgtEl>
                                        <p:attrNameLst>
                                          <p:attrName>ppt_x</p:attrName>
                                          <p:attrName>ppt_y</p:attrName>
                                        </p:attrNameLst>
                                      </p:cBhvr>
                                      <p:rCtr x="-5430" y="-509"/>
                                    </p:animMotion>
                                  </p:childTnLst>
                                </p:cTn>
                              </p:par>
                              <p:par>
                                <p:cTn id="66" presetID="0" presetClass="path" presetSubtype="0" accel="50000" decel="50000" fill="hold" nodeType="withEffect">
                                  <p:stCondLst>
                                    <p:cond delay="0"/>
                                  </p:stCondLst>
                                  <p:childTnLst>
                                    <p:animMotion origin="layout" path="M 0.06003 0.00602 L -0.04857 -0.00393 " pathEditMode="relative" rAng="0" ptsTypes="AA">
                                      <p:cBhvr>
                                        <p:cTn id="67" dur="15000" fill="hold"/>
                                        <p:tgtEl>
                                          <p:spTgt spid="183"/>
                                        </p:tgtEl>
                                        <p:attrNameLst>
                                          <p:attrName>ppt_x</p:attrName>
                                          <p:attrName>ppt_y</p:attrName>
                                        </p:attrNameLst>
                                      </p:cBhvr>
                                      <p:rCtr x="-5430" y="-509"/>
                                    </p:animMotion>
                                  </p:childTnLst>
                                </p:cTn>
                              </p:par>
                              <p:par>
                                <p:cTn id="68" presetID="0" presetClass="path" presetSubtype="0" accel="50000" decel="50000" fill="hold" nodeType="withEffect">
                                  <p:stCondLst>
                                    <p:cond delay="0"/>
                                  </p:stCondLst>
                                  <p:childTnLst>
                                    <p:animMotion origin="layout" path="M 0.06003 0.00602 L -0.04856 -0.00394 " pathEditMode="relative" rAng="0" ptsTypes="AA">
                                      <p:cBhvr>
                                        <p:cTn id="69" dur="15000" fill="hold"/>
                                        <p:tgtEl>
                                          <p:spTgt spid="184"/>
                                        </p:tgtEl>
                                        <p:attrNameLst>
                                          <p:attrName>ppt_x</p:attrName>
                                          <p:attrName>ppt_y</p:attrName>
                                        </p:attrNameLst>
                                      </p:cBhvr>
                                      <p:rCtr x="-5430" y="-509"/>
                                    </p:animMotion>
                                  </p:childTnLst>
                                </p:cTn>
                              </p:par>
                              <p:par>
                                <p:cTn id="70" presetID="0" presetClass="path" presetSubtype="0" accel="50000" decel="50000" fill="hold" grpId="1" nodeType="withEffect">
                                  <p:stCondLst>
                                    <p:cond delay="0"/>
                                  </p:stCondLst>
                                  <p:childTnLst>
                                    <p:animMotion origin="layout" path="M -0.13542 0.07385 L -0.13542 0.07408 C -0.11029 0.07153 -0.12357 0.06783 -0.11354 0.07547 C -0.11198 0.07662 -0.11029 0.07732 -0.10872 0.07871 C -0.1069 0.0801 -0.1056 0.08218 -0.10377 0.08357 C -0.1026 0.08426 -0.1 0.08519 -0.1 0.08542 L -0.1 0.08681 L -0.1 0.08704 " pathEditMode="relative" rAng="0" ptsTypes="AAAAAAAA">
                                      <p:cBhvr>
                                        <p:cTn id="71" dur="15000" fill="hold"/>
                                        <p:tgtEl>
                                          <p:spTgt spid="165"/>
                                        </p:tgtEl>
                                        <p:attrNameLst>
                                          <p:attrName>ppt_x</p:attrName>
                                          <p:attrName>ppt_y</p:attrName>
                                        </p:attrNameLst>
                                      </p:cBhvr>
                                      <p:rCtr x="1771" y="509"/>
                                    </p:animMotion>
                                  </p:childTnLst>
                                </p:cTn>
                              </p:par>
                              <p:par>
                                <p:cTn id="72" presetID="0" presetClass="path" presetSubtype="0" accel="50000" decel="50000" fill="hold" grpId="0" nodeType="withEffect">
                                  <p:stCondLst>
                                    <p:cond delay="0"/>
                                  </p:stCondLst>
                                  <p:childTnLst>
                                    <p:animMotion origin="layout" path="M -8.33333E-7 4.07407E-6 L -8.33333E-7 0.00023 C -0.00052 0.01828 -0.00065 0.0368 -0.00143 0.05532 C -0.00156 0.06111 -0.00325 0.06551 -0.00404 0.07106 C -0.00417 0.07199 -0.00404 0.07338 -0.00404 0.07453 L -0.00404 0.07476 " pathEditMode="relative" rAng="0" ptsTypes="AAAAAA">
                                      <p:cBhvr>
                                        <p:cTn id="73" dur="15000" fill="hold"/>
                                        <p:tgtEl>
                                          <p:spTgt spid="201"/>
                                        </p:tgtEl>
                                        <p:attrNameLst>
                                          <p:attrName>ppt_x</p:attrName>
                                          <p:attrName>ppt_y</p:attrName>
                                        </p:attrNameLst>
                                      </p:cBhvr>
                                      <p:rCtr x="-208" y="3727"/>
                                    </p:animMotion>
                                  </p:childTnLst>
                                </p:cTn>
                              </p:par>
                              <p:par>
                                <p:cTn id="74" presetID="0" presetClass="path" presetSubtype="0" accel="50000" decel="50000" fill="hold" grpId="0" nodeType="withEffect">
                                  <p:stCondLst>
                                    <p:cond delay="0"/>
                                  </p:stCondLst>
                                  <p:childTnLst>
                                    <p:animMotion origin="layout" path="M -4.79167E-6 -3.7037E-7 L -4.79167E-6 0.00023 C -0.00052 0.01829 -0.00065 0.03681 -0.00143 0.05532 C -0.00156 0.06111 -0.00325 0.06551 -0.00403 0.07107 C -0.00416 0.07199 -0.00403 0.07338 -0.00403 0.07454 L -0.00403 0.07477 " pathEditMode="relative" rAng="0" ptsTypes="AAAAAA">
                                      <p:cBhvr>
                                        <p:cTn id="75" dur="15000" fill="hold"/>
                                        <p:tgtEl>
                                          <p:spTgt spid="202"/>
                                        </p:tgtEl>
                                        <p:attrNameLst>
                                          <p:attrName>ppt_x</p:attrName>
                                          <p:attrName>ppt_y</p:attrName>
                                        </p:attrNameLst>
                                      </p:cBhvr>
                                      <p:rCtr x="-208" y="3727"/>
                                    </p:animMotion>
                                  </p:childTnLst>
                                </p:cTn>
                              </p:par>
                              <p:par>
                                <p:cTn id="76" presetID="0" presetClass="path" presetSubtype="0" accel="50000" decel="50000" fill="hold" grpId="0" nodeType="withEffect">
                                  <p:stCondLst>
                                    <p:cond delay="0"/>
                                  </p:stCondLst>
                                  <p:childTnLst>
                                    <p:animMotion origin="layout" path="M 2.5E-6 2.59259E-6 L 0.00325 -0.09746 " pathEditMode="relative" rAng="0" ptsTypes="AA">
                                      <p:cBhvr>
                                        <p:cTn id="77" dur="15000" fill="hold"/>
                                        <p:tgtEl>
                                          <p:spTgt spid="3"/>
                                        </p:tgtEl>
                                        <p:attrNameLst>
                                          <p:attrName>ppt_x</p:attrName>
                                          <p:attrName>ppt_y</p:attrName>
                                        </p:attrNameLst>
                                      </p:cBhvr>
                                      <p:rCtr x="156" y="-4884"/>
                                    </p:animMotion>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2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56" grpId="0"/>
      <p:bldP spid="157" grpId="0"/>
      <p:bldP spid="158" grpId="0"/>
      <p:bldP spid="159" grpId="0"/>
      <p:bldP spid="160" grpId="0"/>
      <p:bldP spid="161" grpId="0"/>
      <p:bldP spid="163" grpId="0"/>
      <p:bldP spid="165" grpId="0"/>
      <p:bldP spid="165" grpId="1"/>
      <p:bldP spid="167" grpId="0" animBg="1"/>
      <p:bldP spid="168" grpId="0" animBg="1"/>
      <p:bldP spid="170" grpId="0"/>
      <p:bldP spid="171" grpId="0" animBg="1"/>
      <p:bldP spid="172" grpId="0" animBg="1"/>
      <p:bldP spid="173" grpId="0"/>
      <p:bldP spid="201" grpId="0" animBg="1"/>
      <p:bldP spid="202" grpId="0" animBg="1"/>
      <p:bldP spid="3" grpId="0"/>
      <p:bldP spid="20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hart, histogram&#10;&#10;Description automatically generated">
            <a:extLst>
              <a:ext uri="{FF2B5EF4-FFF2-40B4-BE49-F238E27FC236}">
                <a16:creationId xmlns:a16="http://schemas.microsoft.com/office/drawing/2014/main" id="{D1E62281-C7BD-0E04-E167-B8D3DF622609}"/>
              </a:ext>
            </a:extLst>
          </p:cNvPr>
          <p:cNvPicPr>
            <a:picLocks noChangeAspect="1"/>
          </p:cNvPicPr>
          <p:nvPr/>
        </p:nvPicPr>
        <p:blipFill>
          <a:blip r:embed="rId3"/>
          <a:stretch>
            <a:fillRect/>
          </a:stretch>
        </p:blipFill>
        <p:spPr>
          <a:xfrm>
            <a:off x="2253347" y="1257653"/>
            <a:ext cx="7670224" cy="4871167"/>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Overview of Nature-based Solutions for HMH</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a:extLst>
              <a:ext uri="{FF2B5EF4-FFF2-40B4-BE49-F238E27FC236}">
                <a16:creationId xmlns:a16="http://schemas.microsoft.com/office/drawing/2014/main" id="{5B8DCD26-EBEC-44E6-8682-222E394317F9}"/>
              </a:ext>
            </a:extLst>
          </p:cNvPr>
          <p:cNvSpPr/>
          <p:nvPr/>
        </p:nvSpPr>
        <p:spPr>
          <a:xfrm>
            <a:off x="10206793" y="5798779"/>
            <a:ext cx="2016899" cy="461665"/>
          </a:xfrm>
          <a:prstGeom prst="rect">
            <a:avLst/>
          </a:prstGeom>
        </p:spPr>
        <p:txBody>
          <a:bodyPr wrap="none" lIns="91440" tIns="45720" rIns="91440" bIns="45720" anchor="t">
            <a:spAutoFit/>
          </a:bodyPr>
          <a:lstStyle/>
          <a:p>
            <a:pPr>
              <a:spcBef>
                <a:spcPts val="1400"/>
              </a:spcBef>
            </a:pPr>
            <a:r>
              <a:rPr lang="en-US" sz="1200" i="1">
                <a:latin typeface="Lato"/>
                <a:ea typeface="Lato"/>
                <a:cs typeface="Lato"/>
              </a:rPr>
              <a:t>Source: </a:t>
            </a:r>
            <a:r>
              <a:rPr lang="en-US" sz="1200" i="1">
                <a:latin typeface="Lato"/>
                <a:ea typeface="Lato"/>
                <a:cs typeface="Lato"/>
                <a:hlinkClick r:id="rId6"/>
              </a:rPr>
              <a:t>Geo-IKP</a:t>
            </a:r>
            <a:r>
              <a:rPr lang="en-US" sz="1200" i="1">
                <a:latin typeface="Lato"/>
                <a:ea typeface="Lato"/>
                <a:cs typeface="Lato"/>
              </a:rPr>
              <a:t>, based on </a:t>
            </a:r>
            <a:br>
              <a:rPr lang="en-US" sz="1200" i="1">
                <a:latin typeface="Lato" panose="020F0502020204030203" pitchFamily="34" charset="0"/>
                <a:ea typeface="Lato" panose="020F0502020204030203" pitchFamily="34" charset="0"/>
                <a:cs typeface="Lato" panose="020F0502020204030203" pitchFamily="34" charset="0"/>
              </a:rPr>
            </a:br>
            <a:r>
              <a:rPr lang="en-US" sz="1200" i="1">
                <a:latin typeface="Lato"/>
                <a:ea typeface="Lato"/>
                <a:cs typeface="Lato"/>
              </a:rPr>
              <a:t>547 global </a:t>
            </a:r>
            <a:r>
              <a:rPr lang="en-US" sz="1200" i="1" err="1">
                <a:latin typeface="Lato"/>
                <a:ea typeface="Lato"/>
                <a:cs typeface="Lato"/>
              </a:rPr>
              <a:t>NbS</a:t>
            </a:r>
            <a:r>
              <a:rPr lang="en-US" sz="1200" i="1">
                <a:latin typeface="Lato"/>
                <a:ea typeface="Lato"/>
                <a:cs typeface="Lato"/>
              </a:rPr>
              <a:t> case studies </a:t>
            </a:r>
            <a:endParaRPr lang="en-GB" sz="1200" i="1">
              <a:latin typeface="Lato"/>
              <a:ea typeface="Lato"/>
              <a:cs typeface="Lato"/>
            </a:endParaRPr>
          </a:p>
        </p:txBody>
      </p:sp>
      <p:sp>
        <p:nvSpPr>
          <p:cNvPr id="14" name="TextBox 13">
            <a:extLst>
              <a:ext uri="{FF2B5EF4-FFF2-40B4-BE49-F238E27FC236}">
                <a16:creationId xmlns:a16="http://schemas.microsoft.com/office/drawing/2014/main" id="{90A14576-F6CF-4098-CA84-A195FD74A769}"/>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C5B1FBA0-F2AC-180A-BBEE-BF721454F976}"/>
              </a:ext>
            </a:extLst>
          </p:cNvPr>
          <p:cNvSpPr txBox="1"/>
          <p:nvPr/>
        </p:nvSpPr>
        <p:spPr>
          <a:xfrm rot="16200000">
            <a:off x="643443" y="3019710"/>
            <a:ext cx="3526971" cy="276999"/>
          </a:xfrm>
          <a:prstGeom prst="rect">
            <a:avLst/>
          </a:prstGeom>
          <a:solidFill>
            <a:schemeClr val="bg1"/>
          </a:solidFill>
        </p:spPr>
        <p:txBody>
          <a:bodyPr wrap="square" rtlCol="0">
            <a:spAutoFit/>
          </a:bodyPr>
          <a:lstStyle/>
          <a:p>
            <a:pPr algn="ctr"/>
            <a:r>
              <a:rPr lang="en-US" sz="1200" b="1"/>
              <a:t>Number of case studies</a:t>
            </a:r>
          </a:p>
        </p:txBody>
      </p:sp>
      <p:sp>
        <p:nvSpPr>
          <p:cNvPr id="4" name="TextBox 3">
            <a:extLst>
              <a:ext uri="{FF2B5EF4-FFF2-40B4-BE49-F238E27FC236}">
                <a16:creationId xmlns:a16="http://schemas.microsoft.com/office/drawing/2014/main" id="{36ABEC8A-A546-B0D4-FFB7-9898115F1EF2}"/>
              </a:ext>
            </a:extLst>
          </p:cNvPr>
          <p:cNvSpPr txBox="1"/>
          <p:nvPr/>
        </p:nvSpPr>
        <p:spPr>
          <a:xfrm>
            <a:off x="4480015" y="5851821"/>
            <a:ext cx="3526971" cy="276999"/>
          </a:xfrm>
          <a:prstGeom prst="rect">
            <a:avLst/>
          </a:prstGeom>
          <a:solidFill>
            <a:schemeClr val="bg1"/>
          </a:solidFill>
        </p:spPr>
        <p:txBody>
          <a:bodyPr wrap="square" rtlCol="0">
            <a:spAutoFit/>
          </a:bodyPr>
          <a:lstStyle/>
          <a:p>
            <a:pPr algn="ctr"/>
            <a:r>
              <a:rPr lang="en-US" sz="1200" b="1"/>
              <a:t>Hydro-meteorological hazards</a:t>
            </a:r>
          </a:p>
        </p:txBody>
      </p:sp>
    </p:spTree>
    <p:extLst>
      <p:ext uri="{BB962C8B-B14F-4D97-AF65-F5344CB8AC3E}">
        <p14:creationId xmlns:p14="http://schemas.microsoft.com/office/powerpoint/2010/main" val="4014577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293304"/>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103972"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852929" y="6343040"/>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120767" y="146771"/>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Examples of Nature-based Solutions for HMH</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1" name="Group 10">
            <a:extLst>
              <a:ext uri="{FF2B5EF4-FFF2-40B4-BE49-F238E27FC236}">
                <a16:creationId xmlns:a16="http://schemas.microsoft.com/office/drawing/2014/main" id="{10C857CA-4B49-4EB0-9D3A-979AEBD399B6}"/>
              </a:ext>
            </a:extLst>
          </p:cNvPr>
          <p:cNvGrpSpPr/>
          <p:nvPr/>
        </p:nvGrpSpPr>
        <p:grpSpPr>
          <a:xfrm>
            <a:off x="1787301" y="779171"/>
            <a:ext cx="8624308" cy="5969467"/>
            <a:chOff x="-1022476" y="1131051"/>
            <a:chExt cx="9130878" cy="6260320"/>
          </a:xfrm>
        </p:grpSpPr>
        <p:grpSp>
          <p:nvGrpSpPr>
            <p:cNvPr id="12" name="Group 11">
              <a:extLst>
                <a:ext uri="{FF2B5EF4-FFF2-40B4-BE49-F238E27FC236}">
                  <a16:creationId xmlns:a16="http://schemas.microsoft.com/office/drawing/2014/main" id="{9DA925CD-DA99-4018-A478-384061C3C19B}"/>
                </a:ext>
              </a:extLst>
            </p:cNvPr>
            <p:cNvGrpSpPr/>
            <p:nvPr/>
          </p:nvGrpSpPr>
          <p:grpSpPr>
            <a:xfrm>
              <a:off x="478773" y="1131051"/>
              <a:ext cx="6479339" cy="6260320"/>
              <a:chOff x="-24147" y="1013796"/>
              <a:chExt cx="6479339" cy="6260320"/>
            </a:xfrm>
          </p:grpSpPr>
          <p:grpSp>
            <p:nvGrpSpPr>
              <p:cNvPr id="32" name="Group 31">
                <a:extLst>
                  <a:ext uri="{FF2B5EF4-FFF2-40B4-BE49-F238E27FC236}">
                    <a16:creationId xmlns:a16="http://schemas.microsoft.com/office/drawing/2014/main" id="{9610C14A-3859-4DE6-868C-F19D9C279D5D}"/>
                  </a:ext>
                </a:extLst>
              </p:cNvPr>
              <p:cNvGrpSpPr/>
              <p:nvPr/>
            </p:nvGrpSpPr>
            <p:grpSpPr>
              <a:xfrm>
                <a:off x="-24147" y="1288950"/>
                <a:ext cx="5961629" cy="4590136"/>
                <a:chOff x="-15081" y="1281362"/>
                <a:chExt cx="5961629" cy="4590136"/>
              </a:xfrm>
            </p:grpSpPr>
            <p:pic>
              <p:nvPicPr>
                <p:cNvPr id="47" name="Picture 4" descr="https://lh4.googleusercontent.com/IYUrxr1qg3Ef4eCiQdSXIqIh-oJXVHbJKRZ8osB79C3oxGm-7Zif9l1taJZCI3HdDETzgcpFNRhkKHXJm3pPx9Zs4NRBU943s1Rp9V9jy0-nW10M9PNE_rF_ECVz8sSFyejZRyOS">
                  <a:extLst>
                    <a:ext uri="{FF2B5EF4-FFF2-40B4-BE49-F238E27FC236}">
                      <a16:creationId xmlns:a16="http://schemas.microsoft.com/office/drawing/2014/main" id="{324C121A-F914-454C-B3E9-AC5ED66AF1E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316911" y="3121783"/>
                  <a:ext cx="3628782" cy="1142486"/>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09_Horizontal_Levee">
                  <a:extLst>
                    <a:ext uri="{FF2B5EF4-FFF2-40B4-BE49-F238E27FC236}">
                      <a16:creationId xmlns:a16="http://schemas.microsoft.com/office/drawing/2014/main" id="{8C28E6B7-70BD-4B11-B239-E187BDB7789B}"/>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rot="21363865">
                  <a:off x="13480" y="3434781"/>
                  <a:ext cx="1209953" cy="87385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6" descr="24_Beaches_and_Dunes_1">
                  <a:extLst>
                    <a:ext uri="{FF2B5EF4-FFF2-40B4-BE49-F238E27FC236}">
                      <a16:creationId xmlns:a16="http://schemas.microsoft.com/office/drawing/2014/main" id="{216EA8FB-F8B7-43B4-91D7-BFD1B2ACAA47}"/>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85290" y="2495087"/>
                  <a:ext cx="1337985" cy="96632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8" descr="10_Living_Breakwaters">
                  <a:extLst>
                    <a:ext uri="{FF2B5EF4-FFF2-40B4-BE49-F238E27FC236}">
                      <a16:creationId xmlns:a16="http://schemas.microsoft.com/office/drawing/2014/main" id="{55E9CCBC-A0B9-427D-85B8-3BCE19F63B80}"/>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220091" y="4870796"/>
                  <a:ext cx="1185358" cy="85609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0" descr="20_Waterfront_Parks">
                  <a:extLst>
                    <a:ext uri="{FF2B5EF4-FFF2-40B4-BE49-F238E27FC236}">
                      <a16:creationId xmlns:a16="http://schemas.microsoft.com/office/drawing/2014/main" id="{19BB846D-AECF-4E88-BEF8-2BB54FEF354C}"/>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492542" y="4941347"/>
                  <a:ext cx="1185127" cy="855925"/>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2" descr="23_Oyster_Reef-01">
                  <a:extLst>
                    <a:ext uri="{FF2B5EF4-FFF2-40B4-BE49-F238E27FC236}">
                      <a16:creationId xmlns:a16="http://schemas.microsoft.com/office/drawing/2014/main" id="{6FF357BD-361A-45A5-B369-7E20AEF9EC6B}"/>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rot="21255991">
                  <a:off x="362346" y="4396739"/>
                  <a:ext cx="1183871" cy="85501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4" descr="03_Flood_Bypass">
                  <a:extLst>
                    <a:ext uri="{FF2B5EF4-FFF2-40B4-BE49-F238E27FC236}">
                      <a16:creationId xmlns:a16="http://schemas.microsoft.com/office/drawing/2014/main" id="{B6D4DAC2-00E5-4AEB-912D-C61CD74BE21D}"/>
                    </a:ext>
                  </a:extLst>
                </p:cNvPr>
                <p:cNvPicPr>
                  <a:picLocks noChangeAspect="1" noChangeArrowheads="1"/>
                </p:cNvPicPr>
                <p:nvPr/>
              </p:nvPicPr>
              <p:blipFill rotWithShape="1">
                <a:blip r:embed="rId11"/>
                <a:srcRect/>
                <a:stretch/>
              </p:blipFill>
              <p:spPr bwMode="auto">
                <a:xfrm>
                  <a:off x="-15081" y="1281362"/>
                  <a:ext cx="1494728" cy="954000"/>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6" descr="03_Flood_Bypass">
                  <a:extLst>
                    <a:ext uri="{FF2B5EF4-FFF2-40B4-BE49-F238E27FC236}">
                      <a16:creationId xmlns:a16="http://schemas.microsoft.com/office/drawing/2014/main" id="{6CF3B3A0-0710-49A1-8588-F6B7CD2C0E5F}"/>
                    </a:ext>
                  </a:extLst>
                </p:cNvPr>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a:stretch/>
              </p:blipFill>
              <p:spPr bwMode="auto">
                <a:xfrm rot="776871">
                  <a:off x="1131060" y="1953026"/>
                  <a:ext cx="1646128" cy="102819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8" descr="27_Floodplain-01">
                  <a:extLst>
                    <a:ext uri="{FF2B5EF4-FFF2-40B4-BE49-F238E27FC236}">
                      <a16:creationId xmlns:a16="http://schemas.microsoft.com/office/drawing/2014/main" id="{A856DF3F-5B49-4EFA-A939-4C6FC561F125}"/>
                    </a:ext>
                  </a:extLst>
                </p:cNvPr>
                <p:cNvPicPr>
                  <a:picLocks noChangeAspect="1" noChangeArrowheads="1"/>
                </p:cNvPicPr>
                <p:nvPr/>
              </p:nvPicPr>
              <p:blipFill rotWithShape="1">
                <a:blip r:embed="rId13" cstate="print">
                  <a:extLst>
                    <a:ext uri="{28A0092B-C50C-407E-A947-70E740481C1C}">
                      <a14:useLocalDpi xmlns:a14="http://schemas.microsoft.com/office/drawing/2010/main"/>
                    </a:ext>
                  </a:extLst>
                </a:blip>
                <a:srcRect/>
                <a:stretch/>
              </p:blipFill>
              <p:spPr bwMode="auto">
                <a:xfrm rot="20765970">
                  <a:off x="3029281" y="2029073"/>
                  <a:ext cx="1323278" cy="851855"/>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2" descr="25-Mangroves">
                  <a:extLst>
                    <a:ext uri="{FF2B5EF4-FFF2-40B4-BE49-F238E27FC236}">
                      <a16:creationId xmlns:a16="http://schemas.microsoft.com/office/drawing/2014/main" id="{DD1D6CAB-A122-4A8E-AB9F-AAC8E258D3D0}"/>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700400" y="3422321"/>
                  <a:ext cx="1243092" cy="897789"/>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4" descr="13_Open_Space_Preservation">
                  <a:extLst>
                    <a:ext uri="{FF2B5EF4-FFF2-40B4-BE49-F238E27FC236}">
                      <a16:creationId xmlns:a16="http://schemas.microsoft.com/office/drawing/2014/main" id="{4C3F9D7F-9773-4533-812C-1B740A1486EE}"/>
                    </a:ext>
                  </a:extLst>
                </p:cNvPr>
                <p:cNvPicPr>
                  <a:picLocks noChangeAspect="1" noChangeArrowheads="1"/>
                </p:cNvPicPr>
                <p:nvPr/>
              </p:nvPicPr>
              <p:blipFill rotWithShape="1">
                <a:blip r:embed="rId15" cstate="print">
                  <a:extLst>
                    <a:ext uri="{28A0092B-C50C-407E-A947-70E740481C1C}">
                      <a14:useLocalDpi xmlns:a14="http://schemas.microsoft.com/office/drawing/2010/main"/>
                    </a:ext>
                  </a:extLst>
                </a:blip>
                <a:srcRect t="34939"/>
                <a:stretch/>
              </p:blipFill>
              <p:spPr bwMode="auto">
                <a:xfrm>
                  <a:off x="4736193" y="2377303"/>
                  <a:ext cx="1107740" cy="720709"/>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26" descr="26-Coastal_Marshes">
                  <a:extLst>
                    <a:ext uri="{FF2B5EF4-FFF2-40B4-BE49-F238E27FC236}">
                      <a16:creationId xmlns:a16="http://schemas.microsoft.com/office/drawing/2014/main" id="{094CA319-DC5D-45B3-883B-36B34BE5A341}"/>
                    </a:ext>
                  </a:extLst>
                </p:cNvPr>
                <p:cNvPicPr>
                  <a:picLocks noChangeAspect="1" noChangeArrowheads="1"/>
                </p:cNvPicPr>
                <p:nvPr/>
              </p:nvPicPr>
              <p:blipFill rotWithShape="1">
                <a:blip r:embed="rId16" cstate="print">
                  <a:extLst>
                    <a:ext uri="{28A0092B-C50C-407E-A947-70E740481C1C}">
                      <a14:useLocalDpi xmlns:a14="http://schemas.microsoft.com/office/drawing/2010/main"/>
                    </a:ext>
                  </a:extLst>
                </a:blip>
                <a:srcRect/>
                <a:stretch/>
              </p:blipFill>
              <p:spPr bwMode="auto">
                <a:xfrm>
                  <a:off x="4944990" y="4368798"/>
                  <a:ext cx="1001558" cy="655877"/>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8" descr="21-Coral_Reef">
                  <a:extLst>
                    <a:ext uri="{FF2B5EF4-FFF2-40B4-BE49-F238E27FC236}">
                      <a16:creationId xmlns:a16="http://schemas.microsoft.com/office/drawing/2014/main" id="{8FEC1BA5-1601-49A1-BC44-139EFFEED3B2}"/>
                    </a:ext>
                  </a:extLst>
                </p:cNvPr>
                <p:cNvPicPr>
                  <a:picLocks noChangeAspect="1" noChangeArrowheads="1"/>
                </p:cNvPicPr>
                <p:nvPr/>
              </p:nvPicPr>
              <p:blipFill rotWithShape="1">
                <a:blip r:embed="rId17" cstate="print">
                  <a:extLst>
                    <a:ext uri="{28A0092B-C50C-407E-A947-70E740481C1C}">
                      <a14:useLocalDpi xmlns:a14="http://schemas.microsoft.com/office/drawing/2010/main"/>
                    </a:ext>
                  </a:extLst>
                </a:blip>
                <a:srcRect/>
                <a:stretch/>
              </p:blipFill>
              <p:spPr bwMode="auto">
                <a:xfrm>
                  <a:off x="3629646" y="5115628"/>
                  <a:ext cx="1127896" cy="75587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30" descr="22-Seagrass">
                  <a:extLst>
                    <a:ext uri="{FF2B5EF4-FFF2-40B4-BE49-F238E27FC236}">
                      <a16:creationId xmlns:a16="http://schemas.microsoft.com/office/drawing/2014/main" id="{91EB20C4-5BD4-4293-90BD-F281DDFB14E6}"/>
                    </a:ext>
                  </a:extLst>
                </p:cNvPr>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4794264" y="4975438"/>
                  <a:ext cx="1049669" cy="758094"/>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Arc 32">
                <a:extLst>
                  <a:ext uri="{FF2B5EF4-FFF2-40B4-BE49-F238E27FC236}">
                    <a16:creationId xmlns:a16="http://schemas.microsoft.com/office/drawing/2014/main" id="{26715CD1-FC9F-4030-BA16-3D3CE82CF747}"/>
                  </a:ext>
                </a:extLst>
              </p:cNvPr>
              <p:cNvSpPr/>
              <p:nvPr/>
            </p:nvSpPr>
            <p:spPr>
              <a:xfrm rot="8050759">
                <a:off x="2489116" y="1952984"/>
                <a:ext cx="766789" cy="2018384"/>
              </a:xfrm>
              <a:prstGeom prst="arc">
                <a:avLst>
                  <a:gd name="adj1" fmla="val 17737832"/>
                  <a:gd name="adj2" fmla="val 4815151"/>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4" name="Arc 33">
                <a:extLst>
                  <a:ext uri="{FF2B5EF4-FFF2-40B4-BE49-F238E27FC236}">
                    <a16:creationId xmlns:a16="http://schemas.microsoft.com/office/drawing/2014/main" id="{635C3565-6BBC-42AB-87F5-C177BB412D1B}"/>
                  </a:ext>
                </a:extLst>
              </p:cNvPr>
              <p:cNvSpPr/>
              <p:nvPr/>
            </p:nvSpPr>
            <p:spPr>
              <a:xfrm rot="7237991" flipH="1">
                <a:off x="1767199" y="2469031"/>
                <a:ext cx="445254" cy="1907493"/>
              </a:xfrm>
              <a:prstGeom prst="arc">
                <a:avLst>
                  <a:gd name="adj1" fmla="val 16400532"/>
                  <a:gd name="adj2" fmla="val 5103650"/>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Arc 34">
                <a:extLst>
                  <a:ext uri="{FF2B5EF4-FFF2-40B4-BE49-F238E27FC236}">
                    <a16:creationId xmlns:a16="http://schemas.microsoft.com/office/drawing/2014/main" id="{2EB3E5F5-A1CA-450B-8755-A8380C7FCAE4}"/>
                  </a:ext>
                </a:extLst>
              </p:cNvPr>
              <p:cNvSpPr/>
              <p:nvPr/>
            </p:nvSpPr>
            <p:spPr>
              <a:xfrm rot="10800000">
                <a:off x="3191014" y="1953259"/>
                <a:ext cx="678744" cy="2018384"/>
              </a:xfrm>
              <a:prstGeom prst="arc">
                <a:avLst>
                  <a:gd name="adj1" fmla="val 17952909"/>
                  <a:gd name="adj2" fmla="val 3346255"/>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6" name="Arc 35">
                <a:extLst>
                  <a:ext uri="{FF2B5EF4-FFF2-40B4-BE49-F238E27FC236}">
                    <a16:creationId xmlns:a16="http://schemas.microsoft.com/office/drawing/2014/main" id="{203C8FE9-4413-4FDD-ACAE-5EB3EF1C1AA7}"/>
                  </a:ext>
                </a:extLst>
              </p:cNvPr>
              <p:cNvSpPr/>
              <p:nvPr/>
            </p:nvSpPr>
            <p:spPr>
              <a:xfrm rot="12040166">
                <a:off x="3523435" y="1013796"/>
                <a:ext cx="724593" cy="2967729"/>
              </a:xfrm>
              <a:prstGeom prst="arc">
                <a:avLst>
                  <a:gd name="adj1" fmla="val 16671330"/>
                  <a:gd name="adj2" fmla="val 19726509"/>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7" name="Arc 36">
                <a:extLst>
                  <a:ext uri="{FF2B5EF4-FFF2-40B4-BE49-F238E27FC236}">
                    <a16:creationId xmlns:a16="http://schemas.microsoft.com/office/drawing/2014/main" id="{FAFAB9B0-4842-4FA8-BBC4-B829D0C07AFC}"/>
                  </a:ext>
                </a:extLst>
              </p:cNvPr>
              <p:cNvSpPr/>
              <p:nvPr/>
            </p:nvSpPr>
            <p:spPr>
              <a:xfrm rot="15020427">
                <a:off x="4822710" y="2199675"/>
                <a:ext cx="966110" cy="2298855"/>
              </a:xfrm>
              <a:prstGeom prst="arc">
                <a:avLst>
                  <a:gd name="adj1" fmla="val 16400532"/>
                  <a:gd name="adj2" fmla="val 71373"/>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Arc 37">
                <a:extLst>
                  <a:ext uri="{FF2B5EF4-FFF2-40B4-BE49-F238E27FC236}">
                    <a16:creationId xmlns:a16="http://schemas.microsoft.com/office/drawing/2014/main" id="{D257BFD6-EFBA-4B91-8990-1892BA349D5B}"/>
                  </a:ext>
                </a:extLst>
              </p:cNvPr>
              <p:cNvSpPr/>
              <p:nvPr/>
            </p:nvSpPr>
            <p:spPr>
              <a:xfrm rot="15976451">
                <a:off x="4464486" y="2586241"/>
                <a:ext cx="451551" cy="2713087"/>
              </a:xfrm>
              <a:prstGeom prst="arc">
                <a:avLst>
                  <a:gd name="adj1" fmla="val 16669915"/>
                  <a:gd name="adj2" fmla="val 4130517"/>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9" name="Arc 38">
                <a:extLst>
                  <a:ext uri="{FF2B5EF4-FFF2-40B4-BE49-F238E27FC236}">
                    <a16:creationId xmlns:a16="http://schemas.microsoft.com/office/drawing/2014/main" id="{A3F81FEF-E9BB-42D7-ADFA-2518004566C6}"/>
                  </a:ext>
                </a:extLst>
              </p:cNvPr>
              <p:cNvSpPr/>
              <p:nvPr/>
            </p:nvSpPr>
            <p:spPr>
              <a:xfrm rot="18089264">
                <a:off x="4624944" y="3240070"/>
                <a:ext cx="584352" cy="2590348"/>
              </a:xfrm>
              <a:prstGeom prst="arc">
                <a:avLst>
                  <a:gd name="adj1" fmla="val 16669915"/>
                  <a:gd name="adj2" fmla="val 3344221"/>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0" name="Arc 39">
                <a:extLst>
                  <a:ext uri="{FF2B5EF4-FFF2-40B4-BE49-F238E27FC236}">
                    <a16:creationId xmlns:a16="http://schemas.microsoft.com/office/drawing/2014/main" id="{FC85CF0A-DFCA-405D-AE9F-923C4BE2E498}"/>
                  </a:ext>
                </a:extLst>
              </p:cNvPr>
              <p:cNvSpPr/>
              <p:nvPr/>
            </p:nvSpPr>
            <p:spPr>
              <a:xfrm rot="19112567">
                <a:off x="4351629" y="3621734"/>
                <a:ext cx="451551" cy="2713087"/>
              </a:xfrm>
              <a:prstGeom prst="arc">
                <a:avLst>
                  <a:gd name="adj1" fmla="val 16410358"/>
                  <a:gd name="adj2" fmla="val 4204863"/>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1" name="Arc 40">
                <a:extLst>
                  <a:ext uri="{FF2B5EF4-FFF2-40B4-BE49-F238E27FC236}">
                    <a16:creationId xmlns:a16="http://schemas.microsoft.com/office/drawing/2014/main" id="{41D5719B-B49E-460C-9E9E-E98EA1D17E3F}"/>
                  </a:ext>
                </a:extLst>
              </p:cNvPr>
              <p:cNvSpPr/>
              <p:nvPr/>
            </p:nvSpPr>
            <p:spPr>
              <a:xfrm rot="20385843">
                <a:off x="3784792" y="3965427"/>
                <a:ext cx="531786" cy="2542603"/>
              </a:xfrm>
              <a:prstGeom prst="arc">
                <a:avLst>
                  <a:gd name="adj1" fmla="val 16399096"/>
                  <a:gd name="adj2" fmla="val 2167358"/>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2" name="Arc 41">
                <a:extLst>
                  <a:ext uri="{FF2B5EF4-FFF2-40B4-BE49-F238E27FC236}">
                    <a16:creationId xmlns:a16="http://schemas.microsoft.com/office/drawing/2014/main" id="{29A93D0A-7591-4707-AD71-8EED0A50C218}"/>
                  </a:ext>
                </a:extLst>
              </p:cNvPr>
              <p:cNvSpPr/>
              <p:nvPr/>
            </p:nvSpPr>
            <p:spPr>
              <a:xfrm>
                <a:off x="2925750" y="3502510"/>
                <a:ext cx="473517" cy="3771606"/>
              </a:xfrm>
              <a:prstGeom prst="arc">
                <a:avLst>
                  <a:gd name="adj1" fmla="val 16412236"/>
                  <a:gd name="adj2" fmla="val 20189518"/>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3" name="Arc 42">
                <a:extLst>
                  <a:ext uri="{FF2B5EF4-FFF2-40B4-BE49-F238E27FC236}">
                    <a16:creationId xmlns:a16="http://schemas.microsoft.com/office/drawing/2014/main" id="{65A021AC-A1BB-4473-B950-57F80BAE6FAB}"/>
                  </a:ext>
                </a:extLst>
              </p:cNvPr>
              <p:cNvSpPr/>
              <p:nvPr/>
            </p:nvSpPr>
            <p:spPr>
              <a:xfrm rot="349475">
                <a:off x="2594782" y="3517020"/>
                <a:ext cx="597644" cy="3192851"/>
              </a:xfrm>
              <a:prstGeom prst="arc">
                <a:avLst>
                  <a:gd name="adj1" fmla="val 16641937"/>
                  <a:gd name="adj2" fmla="val 1324924"/>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4" name="Arc 43">
                <a:extLst>
                  <a:ext uri="{FF2B5EF4-FFF2-40B4-BE49-F238E27FC236}">
                    <a16:creationId xmlns:a16="http://schemas.microsoft.com/office/drawing/2014/main" id="{FAB8BA26-C22C-47FF-96CB-2C9EEA3DA472}"/>
                  </a:ext>
                </a:extLst>
              </p:cNvPr>
              <p:cNvSpPr/>
              <p:nvPr/>
            </p:nvSpPr>
            <p:spPr>
              <a:xfrm rot="2588372">
                <a:off x="1514816" y="3290779"/>
                <a:ext cx="678689" cy="3064148"/>
              </a:xfrm>
              <a:prstGeom prst="arc">
                <a:avLst>
                  <a:gd name="adj1" fmla="val 16612636"/>
                  <a:gd name="adj2" fmla="val 2102893"/>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5" name="Arc 44">
                <a:extLst>
                  <a:ext uri="{FF2B5EF4-FFF2-40B4-BE49-F238E27FC236}">
                    <a16:creationId xmlns:a16="http://schemas.microsoft.com/office/drawing/2014/main" id="{B67906BB-35AC-493E-9ED0-6C83EF72F67C}"/>
                  </a:ext>
                </a:extLst>
              </p:cNvPr>
              <p:cNvSpPr/>
              <p:nvPr/>
            </p:nvSpPr>
            <p:spPr>
              <a:xfrm rot="5201349" flipH="1">
                <a:off x="773628" y="3074075"/>
                <a:ext cx="795966" cy="1907493"/>
              </a:xfrm>
              <a:prstGeom prst="arc">
                <a:avLst>
                  <a:gd name="adj1" fmla="val 15833381"/>
                  <a:gd name="adj2" fmla="val 4155947"/>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6" name="Arc 45">
                <a:extLst>
                  <a:ext uri="{FF2B5EF4-FFF2-40B4-BE49-F238E27FC236}">
                    <a16:creationId xmlns:a16="http://schemas.microsoft.com/office/drawing/2014/main" id="{75CF0FD0-0608-4CD1-8CAF-1C8E6D7E94DF}"/>
                  </a:ext>
                </a:extLst>
              </p:cNvPr>
              <p:cNvSpPr/>
              <p:nvPr/>
            </p:nvSpPr>
            <p:spPr>
              <a:xfrm rot="3457730">
                <a:off x="1137185" y="3365052"/>
                <a:ext cx="869001" cy="1742069"/>
              </a:xfrm>
              <a:prstGeom prst="arc">
                <a:avLst>
                  <a:gd name="adj1" fmla="val 17499267"/>
                  <a:gd name="adj2" fmla="val 5833792"/>
                </a:avLst>
              </a:prstGeom>
              <a:ln w="9525">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13" name="Rectangle 12">
              <a:extLst>
                <a:ext uri="{FF2B5EF4-FFF2-40B4-BE49-F238E27FC236}">
                  <a16:creationId xmlns:a16="http://schemas.microsoft.com/office/drawing/2014/main" id="{E61057F6-58B5-47FE-904E-7298B6D56EFA}"/>
                </a:ext>
              </a:extLst>
            </p:cNvPr>
            <p:cNvSpPr/>
            <p:nvPr/>
          </p:nvSpPr>
          <p:spPr>
            <a:xfrm>
              <a:off x="3442097" y="1410948"/>
              <a:ext cx="1996747" cy="742377"/>
            </a:xfrm>
            <a:prstGeom prst="rect">
              <a:avLst/>
            </a:prstGeom>
          </p:spPr>
          <p:txBody>
            <a:bodyPr wrap="square">
              <a:spAutoFit/>
            </a:bodyPr>
            <a:lstStyle/>
            <a:p>
              <a:r>
                <a:rPr lang="en-US" sz="1000">
                  <a:solidFill>
                    <a:srgbClr val="23C0F1"/>
                  </a:solidFill>
                  <a:latin typeface="Lato" panose="020F0502020204030203" pitchFamily="34" charset="0"/>
                  <a:ea typeface="Lato" panose="020F0502020204030203" pitchFamily="34" charset="0"/>
                  <a:cs typeface="Lato" panose="020F0502020204030203" pitchFamily="34" charset="0"/>
                </a:rPr>
                <a:t>Floodplains vegetation's </a:t>
              </a:r>
              <a:r>
                <a:rPr lang="en-US" sz="1000">
                  <a:latin typeface="Lato" panose="020F0502020204030203" pitchFamily="34" charset="0"/>
                  <a:ea typeface="Lato" panose="020F0502020204030203" pitchFamily="34" charset="0"/>
                  <a:cs typeface="Lato" panose="020F0502020204030203" pitchFamily="34" charset="0"/>
                </a:rPr>
                <a:t>slow down and store floodwaters and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reducing erosion and flood risk</a:t>
              </a:r>
              <a:r>
                <a:rPr lang="en-US" sz="1000" u="sng">
                  <a:latin typeface="Lato" panose="020F0502020204030203" pitchFamily="34" charset="0"/>
                  <a:ea typeface="Lato" panose="020F0502020204030203" pitchFamily="34" charset="0"/>
                  <a:cs typeface="Lato" panose="020F0502020204030203" pitchFamily="34" charset="0"/>
                </a:rPr>
                <a:t>.</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14" name="Rectangle 13">
              <a:extLst>
                <a:ext uri="{FF2B5EF4-FFF2-40B4-BE49-F238E27FC236}">
                  <a16:creationId xmlns:a16="http://schemas.microsoft.com/office/drawing/2014/main" id="{50BEFD87-B9A9-4839-8262-7352440C4426}"/>
                </a:ext>
              </a:extLst>
            </p:cNvPr>
            <p:cNvSpPr/>
            <p:nvPr/>
          </p:nvSpPr>
          <p:spPr>
            <a:xfrm>
              <a:off x="-1022476" y="3478926"/>
              <a:ext cx="1630770" cy="1065150"/>
            </a:xfrm>
            <a:prstGeom prst="rect">
              <a:avLst/>
            </a:prstGeom>
          </p:spPr>
          <p:txBody>
            <a:bodyPr wrap="square" lIns="91440" tIns="45720" rIns="91440" bIns="45720" anchor="t">
              <a:spAutoFit/>
            </a:bodyPr>
            <a:lstStyle/>
            <a:p>
              <a:r>
                <a:rPr lang="en-US" sz="1000">
                  <a:solidFill>
                    <a:srgbClr val="23C0F1"/>
                  </a:solidFill>
                  <a:latin typeface="Lato"/>
                  <a:ea typeface="Lato"/>
                  <a:cs typeface="Lato"/>
                </a:rPr>
                <a:t>Coastal habitats like marshes</a:t>
              </a:r>
              <a:r>
                <a:rPr lang="en-US" sz="1000">
                  <a:solidFill>
                    <a:srgbClr val="00B0F0"/>
                  </a:solidFill>
                  <a:latin typeface="Lato"/>
                  <a:ea typeface="Lato"/>
                  <a:cs typeface="Lato"/>
                </a:rPr>
                <a:t> </a:t>
              </a:r>
              <a:r>
                <a:rPr lang="en-US" sz="1000">
                  <a:latin typeface="Lato"/>
                  <a:ea typeface="Lato"/>
                  <a:cs typeface="Lato"/>
                </a:rPr>
                <a:t>reduce wave energy and height &amp; decreases </a:t>
              </a:r>
              <a:r>
                <a:rPr lang="en-US" sz="1000" u="sng">
                  <a:solidFill>
                    <a:srgbClr val="FF0000"/>
                  </a:solidFill>
                  <a:latin typeface="Lato"/>
                  <a:ea typeface="Lato"/>
                  <a:cs typeface="Lato"/>
                </a:rPr>
                <a:t>storm surge  and coastal flooding</a:t>
              </a:r>
              <a:r>
                <a:rPr lang="en-US" sz="1000" u="sng">
                  <a:latin typeface="Lato"/>
                  <a:ea typeface="Lato"/>
                  <a:cs typeface="Lato"/>
                </a:rPr>
                <a:t>. </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15" name="Rectangle 14">
              <a:extLst>
                <a:ext uri="{FF2B5EF4-FFF2-40B4-BE49-F238E27FC236}">
                  <a16:creationId xmlns:a16="http://schemas.microsoft.com/office/drawing/2014/main" id="{42894002-9C1E-4424-AF1E-3832C460A95F}"/>
                </a:ext>
              </a:extLst>
            </p:cNvPr>
            <p:cNvSpPr/>
            <p:nvPr/>
          </p:nvSpPr>
          <p:spPr>
            <a:xfrm>
              <a:off x="-853023" y="4703393"/>
              <a:ext cx="1630770" cy="1065150"/>
            </a:xfrm>
            <a:prstGeom prst="rect">
              <a:avLst/>
            </a:prstGeom>
          </p:spPr>
          <p:txBody>
            <a:bodyPr wrap="square" lIns="91440" tIns="45720" rIns="91440" bIns="45720" anchor="t">
              <a:spAutoFit/>
            </a:bodyPr>
            <a:lstStyle/>
            <a:p>
              <a:r>
                <a:rPr lang="en-US" sz="1000">
                  <a:solidFill>
                    <a:srgbClr val="00B0F0"/>
                  </a:solidFill>
                  <a:latin typeface="Lato"/>
                  <a:ea typeface="Lato"/>
                  <a:cs typeface="Lato"/>
                </a:rPr>
                <a:t>Oyster reefs </a:t>
              </a:r>
              <a:r>
                <a:rPr lang="en-US" sz="1000">
                  <a:latin typeface="Lato"/>
                  <a:ea typeface="Lato"/>
                  <a:cs typeface="Lato"/>
                </a:rPr>
                <a:t>are reducing the energy of high-power waves by as much as 76 to 93% and decrease </a:t>
              </a:r>
              <a:r>
                <a:rPr lang="en-US" sz="1000" u="sng">
                  <a:solidFill>
                    <a:srgbClr val="FF0000"/>
                  </a:solidFill>
                  <a:latin typeface="Lato"/>
                  <a:ea typeface="Lato"/>
                  <a:cs typeface="Lato"/>
                </a:rPr>
                <a:t>coastal flooding</a:t>
              </a:r>
              <a:r>
                <a:rPr lang="en-US" sz="1000">
                  <a:latin typeface="Lato"/>
                  <a:ea typeface="Lato"/>
                  <a:cs typeface="Lato"/>
                </a:rPr>
                <a:t>.</a:t>
              </a:r>
              <a:endParaRPr lang="en-GB" sz="1000">
                <a:latin typeface="Lato"/>
                <a:ea typeface="Lato"/>
                <a:cs typeface="Lato"/>
              </a:endParaRPr>
            </a:p>
          </p:txBody>
        </p:sp>
        <p:sp>
          <p:nvSpPr>
            <p:cNvPr id="22" name="Rectangle 21">
              <a:extLst>
                <a:ext uri="{FF2B5EF4-FFF2-40B4-BE49-F238E27FC236}">
                  <a16:creationId xmlns:a16="http://schemas.microsoft.com/office/drawing/2014/main" id="{152331F6-11A3-4F4B-AE5A-6FE18B75A2E8}"/>
                </a:ext>
              </a:extLst>
            </p:cNvPr>
            <p:cNvSpPr/>
            <p:nvPr/>
          </p:nvSpPr>
          <p:spPr>
            <a:xfrm>
              <a:off x="-512715" y="2382068"/>
              <a:ext cx="1576654" cy="903763"/>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Beaches and dunes </a:t>
              </a:r>
              <a:r>
                <a:rPr lang="en-US" sz="1000">
                  <a:latin typeface="Lato" panose="020F0502020204030203" pitchFamily="34" charset="0"/>
                  <a:ea typeface="Lato" panose="020F0502020204030203" pitchFamily="34" charset="0"/>
                  <a:cs typeface="Lato" panose="020F0502020204030203" pitchFamily="34" charset="0"/>
                </a:rPr>
                <a:t>reduce wave energy, help prevent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inland storm surges and associate risks</a:t>
              </a:r>
              <a:r>
                <a:rPr lang="en-US" sz="1000">
                  <a:latin typeface="Lato" panose="020F0502020204030203" pitchFamily="34" charset="0"/>
                  <a:ea typeface="Lato" panose="020F0502020204030203" pitchFamily="34" charset="0"/>
                  <a:cs typeface="Lato" panose="020F0502020204030203" pitchFamily="34" charset="0"/>
                </a:rPr>
                <a:t>.</a:t>
              </a:r>
              <a:endParaRPr lang="en-GB" sz="1000">
                <a:latin typeface="Lato" panose="020F0502020204030203" pitchFamily="34" charset="0"/>
                <a:ea typeface="Lato" panose="020F0502020204030203" pitchFamily="34" charset="0"/>
                <a:cs typeface="Lato" panose="020F0502020204030203" pitchFamily="34" charset="0"/>
              </a:endParaRPr>
            </a:p>
          </p:txBody>
        </p:sp>
        <p:sp>
          <p:nvSpPr>
            <p:cNvPr id="23" name="Rectangle 22">
              <a:extLst>
                <a:ext uri="{FF2B5EF4-FFF2-40B4-BE49-F238E27FC236}">
                  <a16:creationId xmlns:a16="http://schemas.microsoft.com/office/drawing/2014/main" id="{467B33E7-DF9F-4F98-BAB9-9A460E34623A}"/>
                </a:ext>
              </a:extLst>
            </p:cNvPr>
            <p:cNvSpPr/>
            <p:nvPr/>
          </p:nvSpPr>
          <p:spPr>
            <a:xfrm>
              <a:off x="581962" y="5744225"/>
              <a:ext cx="1611889" cy="903763"/>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Reef restoration </a:t>
              </a:r>
              <a:r>
                <a:rPr lang="en-US" sz="1000">
                  <a:latin typeface="Lato" panose="020F0502020204030203" pitchFamily="34" charset="0"/>
                  <a:ea typeface="Lato" panose="020F0502020204030203" pitchFamily="34" charset="0"/>
                  <a:cs typeface="Lato" panose="020F0502020204030203" pitchFamily="34" charset="0"/>
                </a:rPr>
                <a:t>can reduce up to 99% of the wave energy &amp; reduces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storm surge &amp; coastal flooding.</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24" name="Rectangle 23">
              <a:extLst>
                <a:ext uri="{FF2B5EF4-FFF2-40B4-BE49-F238E27FC236}">
                  <a16:creationId xmlns:a16="http://schemas.microsoft.com/office/drawing/2014/main" id="{98B6631C-55CE-4171-99E2-B25C2863DEAB}"/>
                </a:ext>
              </a:extLst>
            </p:cNvPr>
            <p:cNvSpPr/>
            <p:nvPr/>
          </p:nvSpPr>
          <p:spPr>
            <a:xfrm>
              <a:off x="2671760" y="5938473"/>
              <a:ext cx="1410083" cy="903763"/>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Parks</a:t>
              </a:r>
              <a:r>
                <a:rPr lang="en-US" sz="1000">
                  <a:latin typeface="Lato" panose="020F0502020204030203" pitchFamily="34" charset="0"/>
                  <a:ea typeface="Lato" panose="020F0502020204030203" pitchFamily="34" charset="0"/>
                  <a:cs typeface="Lato" panose="020F0502020204030203" pitchFamily="34" charset="0"/>
                </a:rPr>
                <a:t> regulate air and water flows</a:t>
              </a:r>
            </a:p>
            <a:p>
              <a:r>
                <a:rPr lang="en-US" sz="1000">
                  <a:latin typeface="Lato" panose="020F0502020204030203" pitchFamily="34" charset="0"/>
                  <a:ea typeface="Lato" panose="020F0502020204030203" pitchFamily="34" charset="0"/>
                  <a:cs typeface="Lato" panose="020F0502020204030203" pitchFamily="34" charset="0"/>
                </a:rPr>
                <a:t>may ameliorate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heatwave &amp; flooding</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26" name="Rectangle 25">
              <a:extLst>
                <a:ext uri="{FF2B5EF4-FFF2-40B4-BE49-F238E27FC236}">
                  <a16:creationId xmlns:a16="http://schemas.microsoft.com/office/drawing/2014/main" id="{5A93D386-FDE4-4E7D-BEE8-CCEEF76D8FD5}"/>
                </a:ext>
              </a:extLst>
            </p:cNvPr>
            <p:cNvSpPr/>
            <p:nvPr/>
          </p:nvSpPr>
          <p:spPr>
            <a:xfrm>
              <a:off x="491127" y="1362827"/>
              <a:ext cx="2495270" cy="742377"/>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Flood bypasses </a:t>
              </a:r>
              <a:r>
                <a:rPr lang="en-US" sz="1000">
                  <a:latin typeface="Lato" panose="020F0502020204030203" pitchFamily="34" charset="0"/>
                  <a:ea typeface="Lato" panose="020F0502020204030203" pitchFamily="34" charset="0"/>
                  <a:cs typeface="Lato" panose="020F0502020204030203" pitchFamily="34" charset="0"/>
                </a:rPr>
                <a:t>can redirect flood waters around a community without reducing the natural connectivity of a river and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reduce riverine flood risk</a:t>
              </a:r>
              <a:r>
                <a:rPr lang="en-US" sz="1000" u="sng">
                  <a:latin typeface="Lato" panose="020F0502020204030203" pitchFamily="34" charset="0"/>
                  <a:ea typeface="Lato" panose="020F0502020204030203" pitchFamily="34" charset="0"/>
                  <a:cs typeface="Lato" panose="020F0502020204030203" pitchFamily="34" charset="0"/>
                </a:rPr>
                <a:t>.</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27" name="Rectangle 26">
              <a:extLst>
                <a:ext uri="{FF2B5EF4-FFF2-40B4-BE49-F238E27FC236}">
                  <a16:creationId xmlns:a16="http://schemas.microsoft.com/office/drawing/2014/main" id="{02D87411-E990-4916-A9A1-DB38F635661C}"/>
                </a:ext>
              </a:extLst>
            </p:cNvPr>
            <p:cNvSpPr/>
            <p:nvPr/>
          </p:nvSpPr>
          <p:spPr>
            <a:xfrm>
              <a:off x="6454001" y="2977129"/>
              <a:ext cx="1654401" cy="1065150"/>
            </a:xfrm>
            <a:prstGeom prst="rect">
              <a:avLst/>
            </a:prstGeom>
          </p:spPr>
          <p:txBody>
            <a:bodyPr wrap="square" lIns="91440" tIns="45720" rIns="91440" bIns="45720" anchor="t">
              <a:spAutoFit/>
            </a:bodyPr>
            <a:lstStyle/>
            <a:p>
              <a:r>
                <a:rPr lang="en-US" sz="1000">
                  <a:solidFill>
                    <a:srgbClr val="23C0F1"/>
                  </a:solidFill>
                  <a:latin typeface="Lato"/>
                  <a:ea typeface="Lato"/>
                  <a:cs typeface="Lato"/>
                </a:rPr>
                <a:t>Mangrove belt </a:t>
              </a:r>
              <a:r>
                <a:rPr lang="en-US" sz="1000">
                  <a:latin typeface="Lato"/>
                  <a:ea typeface="Lato"/>
                  <a:cs typeface="Lato"/>
                </a:rPr>
                <a:t>can reduce wave height by 13 to 66% and decreases </a:t>
              </a:r>
              <a:r>
                <a:rPr lang="en-US" sz="1000" u="sng">
                  <a:solidFill>
                    <a:srgbClr val="FF0000"/>
                  </a:solidFill>
                  <a:latin typeface="Lato"/>
                  <a:ea typeface="Lato"/>
                  <a:cs typeface="Lato"/>
                </a:rPr>
                <a:t>storm surge,  coastal flooding &amp; erosion</a:t>
              </a:r>
              <a:endParaRPr lang="en-GB" sz="1000" u="sng">
                <a:solidFill>
                  <a:srgbClr val="FF0000"/>
                </a:solidFill>
                <a:latin typeface="Lato"/>
                <a:ea typeface="Lato"/>
                <a:cs typeface="Lato"/>
              </a:endParaRPr>
            </a:p>
          </p:txBody>
        </p:sp>
        <p:sp>
          <p:nvSpPr>
            <p:cNvPr id="28" name="Rectangle 27">
              <a:extLst>
                <a:ext uri="{FF2B5EF4-FFF2-40B4-BE49-F238E27FC236}">
                  <a16:creationId xmlns:a16="http://schemas.microsoft.com/office/drawing/2014/main" id="{7D95871D-BB9D-410E-B637-C04182BA0FD2}"/>
                </a:ext>
              </a:extLst>
            </p:cNvPr>
            <p:cNvSpPr/>
            <p:nvPr/>
          </p:nvSpPr>
          <p:spPr>
            <a:xfrm>
              <a:off x="4344460" y="6009320"/>
              <a:ext cx="1705471" cy="903763"/>
            </a:xfrm>
            <a:prstGeom prst="rect">
              <a:avLst/>
            </a:prstGeom>
          </p:spPr>
          <p:txBody>
            <a:bodyPr wrap="square" lIns="91440" tIns="45720" rIns="91440" bIns="45720" anchor="t">
              <a:spAutoFit/>
            </a:bodyPr>
            <a:lstStyle/>
            <a:p>
              <a:r>
                <a:rPr lang="en-US" sz="1000">
                  <a:solidFill>
                    <a:srgbClr val="00B0F0"/>
                  </a:solidFill>
                  <a:latin typeface="Lato"/>
                  <a:ea typeface="Lato"/>
                  <a:cs typeface="Lato"/>
                </a:rPr>
                <a:t>Coral Reefs </a:t>
              </a:r>
              <a:r>
                <a:rPr lang="en-US" sz="1000">
                  <a:latin typeface="Lato"/>
                  <a:ea typeface="Lato"/>
                  <a:cs typeface="Lato"/>
                </a:rPr>
                <a:t>can reduce as much as 97% of total wave energy and </a:t>
              </a:r>
              <a:r>
                <a:rPr lang="en-US" sz="1000" u="sng">
                  <a:solidFill>
                    <a:srgbClr val="FF0000"/>
                  </a:solidFill>
                  <a:latin typeface="Lato"/>
                  <a:ea typeface="Lato"/>
                  <a:cs typeface="Lato"/>
                </a:rPr>
                <a:t>decrease storm surge &amp; coastal flooding</a:t>
              </a:r>
              <a:endParaRPr lang="en-GB" sz="1000" u="sng">
                <a:latin typeface="Lato"/>
                <a:ea typeface="Lato"/>
                <a:cs typeface="Lato"/>
              </a:endParaRPr>
            </a:p>
          </p:txBody>
        </p:sp>
        <p:sp>
          <p:nvSpPr>
            <p:cNvPr id="29" name="Rectangle 28">
              <a:extLst>
                <a:ext uri="{FF2B5EF4-FFF2-40B4-BE49-F238E27FC236}">
                  <a16:creationId xmlns:a16="http://schemas.microsoft.com/office/drawing/2014/main" id="{35E267D2-E17A-475D-84BF-C3162621BD73}"/>
                </a:ext>
              </a:extLst>
            </p:cNvPr>
            <p:cNvSpPr/>
            <p:nvPr/>
          </p:nvSpPr>
          <p:spPr>
            <a:xfrm>
              <a:off x="6337787" y="5343733"/>
              <a:ext cx="1302700" cy="1065150"/>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Seagrasses</a:t>
              </a:r>
              <a:r>
                <a:rPr lang="en-US" sz="1000">
                  <a:latin typeface="Lato" panose="020F0502020204030203" pitchFamily="34" charset="0"/>
                  <a:ea typeface="Lato" panose="020F0502020204030203" pitchFamily="34" charset="0"/>
                  <a:cs typeface="Lato" panose="020F0502020204030203" pitchFamily="34" charset="0"/>
                </a:rPr>
                <a:t>  slowing down wave energy and reduce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coastal erosion and landslides</a:t>
              </a:r>
              <a:endParaRPr lang="en-GB" sz="1000" u="sng">
                <a:latin typeface="Lato" panose="020F0502020204030203" pitchFamily="34" charset="0"/>
                <a:ea typeface="Lato" panose="020F0502020204030203" pitchFamily="34" charset="0"/>
                <a:cs typeface="Lato" panose="020F0502020204030203" pitchFamily="34" charset="0"/>
              </a:endParaRPr>
            </a:p>
          </p:txBody>
        </p:sp>
        <p:sp>
          <p:nvSpPr>
            <p:cNvPr id="30" name="Rectangle 29">
              <a:extLst>
                <a:ext uri="{FF2B5EF4-FFF2-40B4-BE49-F238E27FC236}">
                  <a16:creationId xmlns:a16="http://schemas.microsoft.com/office/drawing/2014/main" id="{A37C0FDC-5C1C-4118-ABBD-2CFF4B225E40}"/>
                </a:ext>
              </a:extLst>
            </p:cNvPr>
            <p:cNvSpPr/>
            <p:nvPr/>
          </p:nvSpPr>
          <p:spPr>
            <a:xfrm>
              <a:off x="6556902" y="4228370"/>
              <a:ext cx="1398546" cy="1065150"/>
            </a:xfrm>
            <a:prstGeom prst="rect">
              <a:avLst/>
            </a:prstGeom>
          </p:spPr>
          <p:txBody>
            <a:bodyPr wrap="square" lIns="91440" tIns="45720" rIns="91440" bIns="45720" anchor="t">
              <a:spAutoFit/>
            </a:bodyPr>
            <a:lstStyle/>
            <a:p>
              <a:r>
                <a:rPr lang="en-US" sz="1000">
                  <a:solidFill>
                    <a:srgbClr val="00B0F0"/>
                  </a:solidFill>
                  <a:latin typeface="Lato"/>
                  <a:ea typeface="Lato"/>
                  <a:cs typeface="Lato"/>
                </a:rPr>
                <a:t>Coastal marshes </a:t>
              </a:r>
              <a:r>
                <a:rPr lang="en-US" sz="1000">
                  <a:latin typeface="Lato"/>
                  <a:ea typeface="Lato"/>
                  <a:cs typeface="Lato"/>
                </a:rPr>
                <a:t>can reduce </a:t>
              </a:r>
              <a:r>
                <a:rPr lang="en-US" sz="1000">
                  <a:solidFill>
                    <a:srgbClr val="FF0000"/>
                  </a:solidFill>
                  <a:latin typeface="Lato"/>
                  <a:ea typeface="Lato"/>
                  <a:cs typeface="Lato"/>
                </a:rPr>
                <a:t>storm waves</a:t>
              </a:r>
              <a:r>
                <a:rPr lang="en-US" sz="1000">
                  <a:latin typeface="Lato"/>
                  <a:ea typeface="Lato"/>
                  <a:cs typeface="Lato"/>
                </a:rPr>
                <a:t> heights by over 50%, decrease </a:t>
              </a:r>
              <a:r>
                <a:rPr lang="en-US" sz="1000" u="sng">
                  <a:solidFill>
                    <a:srgbClr val="FF0000"/>
                  </a:solidFill>
                  <a:latin typeface="Lato"/>
                  <a:ea typeface="Lato"/>
                  <a:cs typeface="Lato"/>
                </a:rPr>
                <a:t>coastal flooding and erosion</a:t>
              </a:r>
              <a:endParaRPr lang="en-GB" sz="1000" u="sng">
                <a:latin typeface="Lato"/>
                <a:ea typeface="Lato"/>
                <a:cs typeface="Lato"/>
              </a:endParaRPr>
            </a:p>
          </p:txBody>
        </p:sp>
        <p:sp>
          <p:nvSpPr>
            <p:cNvPr id="31" name="Rectangle 30">
              <a:extLst>
                <a:ext uri="{FF2B5EF4-FFF2-40B4-BE49-F238E27FC236}">
                  <a16:creationId xmlns:a16="http://schemas.microsoft.com/office/drawing/2014/main" id="{794C461A-640F-45B7-9042-CEEB27D03D94}"/>
                </a:ext>
              </a:extLst>
            </p:cNvPr>
            <p:cNvSpPr/>
            <p:nvPr/>
          </p:nvSpPr>
          <p:spPr>
            <a:xfrm>
              <a:off x="5409057" y="1891917"/>
              <a:ext cx="1992158" cy="580991"/>
            </a:xfrm>
            <a:prstGeom prst="rect">
              <a:avLst/>
            </a:prstGeom>
          </p:spPr>
          <p:txBody>
            <a:bodyPr wrap="square">
              <a:spAutoFit/>
            </a:bodyPr>
            <a:lstStyle/>
            <a:p>
              <a:r>
                <a:rPr lang="en-US" sz="1000">
                  <a:solidFill>
                    <a:srgbClr val="00B0F0"/>
                  </a:solidFill>
                  <a:latin typeface="Lato" panose="020F0502020204030203" pitchFamily="34" charset="0"/>
                  <a:ea typeface="Lato" panose="020F0502020204030203" pitchFamily="34" charset="0"/>
                  <a:cs typeface="Lato" panose="020F0502020204030203" pitchFamily="34" charset="0"/>
                </a:rPr>
                <a:t>Open space </a:t>
              </a:r>
              <a:r>
                <a:rPr lang="en-US" sz="1000">
                  <a:latin typeface="Lato" panose="020F0502020204030203" pitchFamily="34" charset="0"/>
                  <a:ea typeface="Lato" panose="020F0502020204030203" pitchFamily="34" charset="0"/>
                  <a:cs typeface="Lato" panose="020F0502020204030203" pitchFamily="34" charset="0"/>
                </a:rPr>
                <a:t>regulate air and water flows and decrease </a:t>
              </a:r>
              <a:r>
                <a:rPr lang="en-US" sz="1000" u="sng">
                  <a:solidFill>
                    <a:srgbClr val="FF0000"/>
                  </a:solidFill>
                  <a:latin typeface="Lato" panose="020F0502020204030203" pitchFamily="34" charset="0"/>
                  <a:ea typeface="Lato" panose="020F0502020204030203" pitchFamily="34" charset="0"/>
                  <a:cs typeface="Lato" panose="020F0502020204030203" pitchFamily="34" charset="0"/>
                </a:rPr>
                <a:t>urban floods and heatwaves</a:t>
              </a:r>
              <a:endParaRPr lang="en-GB" sz="1000" u="sng">
                <a:solidFill>
                  <a:srgbClr val="FF0000"/>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9A74527C-B0C4-D296-869B-AA57A9D3131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19</a:t>
            </a:r>
          </a:p>
        </p:txBody>
      </p:sp>
      <p:sp>
        <p:nvSpPr>
          <p:cNvPr id="3" name="Rectangle 2">
            <a:extLst>
              <a:ext uri="{FF2B5EF4-FFF2-40B4-BE49-F238E27FC236}">
                <a16:creationId xmlns:a16="http://schemas.microsoft.com/office/drawing/2014/main" id="{20FFE3EE-7E38-69E9-3D14-815A82547786}"/>
              </a:ext>
            </a:extLst>
          </p:cNvPr>
          <p:cNvSpPr/>
          <p:nvPr/>
        </p:nvSpPr>
        <p:spPr>
          <a:xfrm>
            <a:off x="5508063" y="3114609"/>
            <a:ext cx="1313910" cy="600164"/>
          </a:xfrm>
          <a:prstGeom prst="rect">
            <a:avLst/>
          </a:prstGeom>
          <a:noFill/>
          <a:ln w="28575">
            <a:noFill/>
          </a:ln>
        </p:spPr>
        <p:txBody>
          <a:bodyPr wrap="square" lIns="91440" tIns="45720" rIns="91440" bIns="45720" anchor="t">
            <a:spAutoFit/>
          </a:bodyPr>
          <a:lstStyle/>
          <a:p>
            <a:pPr algn="ctr"/>
            <a:r>
              <a:rPr lang="en-US" sz="1100" i="1">
                <a:solidFill>
                  <a:srgbClr val="00A7E2"/>
                </a:solidFill>
                <a:highlight>
                  <a:srgbClr val="C0C0C0"/>
                </a:highlight>
                <a:latin typeface="Lato"/>
                <a:ea typeface="+mn-lt"/>
                <a:cs typeface="+mn-lt"/>
              </a:rPr>
              <a:t>Example of </a:t>
            </a:r>
            <a:r>
              <a:rPr lang="en-US" sz="1100" i="1" err="1">
                <a:solidFill>
                  <a:srgbClr val="00A7E2"/>
                </a:solidFill>
                <a:highlight>
                  <a:srgbClr val="C0C0C0"/>
                </a:highlight>
                <a:latin typeface="Lato"/>
                <a:ea typeface="+mn-lt"/>
                <a:cs typeface="+mn-lt"/>
              </a:rPr>
              <a:t>NbS</a:t>
            </a:r>
            <a:br>
              <a:rPr lang="en-US" sz="1100" i="1">
                <a:highlight>
                  <a:srgbClr val="C0C0C0"/>
                </a:highlight>
                <a:latin typeface="Lato"/>
                <a:ea typeface="+mn-lt"/>
                <a:cs typeface="+mn-lt"/>
              </a:rPr>
            </a:br>
            <a:r>
              <a:rPr lang="en-US" sz="1100" i="1">
                <a:solidFill>
                  <a:srgbClr val="000000"/>
                </a:solidFill>
                <a:highlight>
                  <a:srgbClr val="C0C0C0"/>
                </a:highlight>
                <a:latin typeface="Lato"/>
                <a:ea typeface="+mn-lt"/>
                <a:cs typeface="+mn-lt"/>
              </a:rPr>
              <a:t>Function</a:t>
            </a:r>
            <a:r>
              <a:rPr lang="en-US" sz="1100" i="1">
                <a:highlight>
                  <a:srgbClr val="C0C0C0"/>
                </a:highlight>
                <a:latin typeface="Lato"/>
                <a:ea typeface="+mn-lt"/>
                <a:cs typeface="+mn-lt"/>
              </a:rPr>
              <a:t> of </a:t>
            </a:r>
            <a:r>
              <a:rPr lang="en-US" sz="1100" i="1" err="1">
                <a:highlight>
                  <a:srgbClr val="C0C0C0"/>
                </a:highlight>
                <a:latin typeface="Lato"/>
                <a:ea typeface="+mn-lt"/>
                <a:cs typeface="+mn-lt"/>
              </a:rPr>
              <a:t>NbS</a:t>
            </a:r>
            <a:r>
              <a:rPr lang="en-US" sz="1100" i="1">
                <a:highlight>
                  <a:srgbClr val="C0C0C0"/>
                </a:highlight>
                <a:latin typeface="Lato"/>
                <a:ea typeface="+mn-lt"/>
                <a:cs typeface="+mn-lt"/>
              </a:rPr>
              <a:t> </a:t>
            </a:r>
            <a:endParaRPr lang="en-US" sz="1100" i="1">
              <a:solidFill>
                <a:srgbClr val="00A7E2"/>
              </a:solidFill>
              <a:highlight>
                <a:srgbClr val="C0C0C0"/>
              </a:highlight>
              <a:latin typeface="Lato"/>
              <a:ea typeface="+mn-lt"/>
              <a:cs typeface="+mn-lt"/>
            </a:endParaRPr>
          </a:p>
          <a:p>
            <a:pPr algn="ctr"/>
            <a:r>
              <a:rPr lang="en-US" sz="1100" i="1">
                <a:solidFill>
                  <a:srgbClr val="FF0000"/>
                </a:solidFill>
                <a:highlight>
                  <a:srgbClr val="C0C0C0"/>
                </a:highlight>
                <a:latin typeface="Lato"/>
                <a:ea typeface="+mn-lt"/>
                <a:cs typeface="+mn-lt"/>
              </a:rPr>
              <a:t>Natural hazard</a:t>
            </a:r>
            <a:endParaRPr lang="en-US" sz="1600" i="1">
              <a:solidFill>
                <a:srgbClr val="FF0000"/>
              </a:solidFill>
              <a:highlight>
                <a:srgbClr val="C0C0C0"/>
              </a:highlight>
              <a:cs typeface="Calibri"/>
            </a:endParaRPr>
          </a:p>
        </p:txBody>
      </p:sp>
    </p:spTree>
    <p:extLst>
      <p:ext uri="{BB962C8B-B14F-4D97-AF65-F5344CB8AC3E}">
        <p14:creationId xmlns:p14="http://schemas.microsoft.com/office/powerpoint/2010/main" val="254351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3754210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225542" y="184871"/>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approaches &amp; HMH </a:t>
            </a:r>
          </a:p>
        </p:txBody>
      </p:sp>
      <p:pic>
        <p:nvPicPr>
          <p:cNvPr id="87" name="Picture 86">
            <a:extLst>
              <a:ext uri="{FF2B5EF4-FFF2-40B4-BE49-F238E27FC236}">
                <a16:creationId xmlns:a16="http://schemas.microsoft.com/office/drawing/2014/main" id="{D4534AF5-9F30-41B0-86D7-4BD79A99803F}"/>
              </a:ext>
            </a:extLst>
          </p:cNvPr>
          <p:cNvPicPr>
            <a:picLocks noChangeAspect="1"/>
          </p:cNvPicPr>
          <p:nvPr/>
        </p:nvPicPr>
        <p:blipFill>
          <a:blip r:embed="rId5"/>
          <a:stretch>
            <a:fillRect/>
          </a:stretch>
        </p:blipFill>
        <p:spPr>
          <a:xfrm>
            <a:off x="4874610" y="1036742"/>
            <a:ext cx="6490906" cy="5165611"/>
          </a:xfrm>
          <a:prstGeom prst="rect">
            <a:avLst/>
          </a:prstGeom>
        </p:spPr>
      </p:pic>
      <p:sp>
        <p:nvSpPr>
          <p:cNvPr id="3" name="TextBox 2">
            <a:extLst>
              <a:ext uri="{FF2B5EF4-FFF2-40B4-BE49-F238E27FC236}">
                <a16:creationId xmlns:a16="http://schemas.microsoft.com/office/drawing/2014/main" id="{AA5AB404-93EF-64FB-097D-FDE63788446D}"/>
              </a:ext>
            </a:extLst>
          </p:cNvPr>
          <p:cNvSpPr txBox="1"/>
          <p:nvPr/>
        </p:nvSpPr>
        <p:spPr>
          <a:xfrm>
            <a:off x="386999" y="2284708"/>
            <a:ext cx="4035223" cy="3908762"/>
          </a:xfrm>
          <a:prstGeom prst="rect">
            <a:avLst/>
          </a:prstGeom>
          <a:noFill/>
          <a:ln>
            <a:noFill/>
          </a:ln>
        </p:spPr>
        <p:txBody>
          <a:bodyPr wrap="square" lIns="91440" tIns="45720" rIns="91440" bIns="45720" rtlCol="0" anchor="t">
            <a:spAutoFit/>
          </a:bodyPr>
          <a:lstStyle/>
          <a:p>
            <a:pPr marL="285750" indent="-285750">
              <a:buClr>
                <a:srgbClr val="00A7E2"/>
              </a:buClr>
              <a:buFont typeface="Arial"/>
              <a:buChar char="•"/>
            </a:pPr>
            <a:r>
              <a:rPr lang="en-GB" sz="1600" dirty="0">
                <a:latin typeface="Lato" panose="020F0502020204030203" pitchFamily="34" charset="0"/>
                <a:ea typeface="Lato" panose="020F0502020204030203" pitchFamily="34" charset="0"/>
                <a:cs typeface="Lato" panose="020F0502020204030203" pitchFamily="34" charset="0"/>
              </a:rPr>
              <a:t>Complex system with many interactions and feedback mechanisms</a:t>
            </a:r>
          </a:p>
          <a:p>
            <a:pPr>
              <a:buClr>
                <a:srgbClr val="00A7E2"/>
              </a:buClr>
            </a:pPr>
            <a:br>
              <a:rPr lang="en-GB" sz="1600" dirty="0">
                <a:latin typeface="Lato" panose="020F0502020204030203" pitchFamily="34" charset="0"/>
                <a:ea typeface="Lato" panose="020F0502020204030203" pitchFamily="34" charset="0"/>
                <a:cs typeface="Lato" panose="020F0502020204030203" pitchFamily="34" charset="0"/>
              </a:rPr>
            </a:br>
            <a:endParaRPr lang="en-GB" sz="16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GB" sz="1600" dirty="0" err="1">
                <a:latin typeface="Lato" panose="020F0502020204030203" pitchFamily="34" charset="0"/>
                <a:ea typeface="Lato" panose="020F0502020204030203" pitchFamily="34" charset="0"/>
                <a:cs typeface="Lato" panose="020F0502020204030203" pitchFamily="34" charset="0"/>
              </a:rPr>
              <a:t>NbS</a:t>
            </a:r>
            <a:r>
              <a:rPr lang="en-GB" sz="1600" dirty="0">
                <a:latin typeface="Lato" panose="020F0502020204030203" pitchFamily="34" charset="0"/>
                <a:ea typeface="Lato" panose="020F0502020204030203" pitchFamily="34" charset="0"/>
                <a:cs typeface="Lato" panose="020F0502020204030203" pitchFamily="34" charset="0"/>
              </a:rPr>
              <a:t> could deliver multiple services and environmental, economic and social benefits </a:t>
            </a:r>
          </a:p>
          <a:p>
            <a:pPr>
              <a:buClr>
                <a:srgbClr val="00A7E2"/>
              </a:buClr>
            </a:pPr>
            <a:br>
              <a:rPr lang="en-GB" sz="1600" dirty="0">
                <a:latin typeface="Lato" panose="020F0502020204030203" pitchFamily="34" charset="0"/>
                <a:ea typeface="Lato" panose="020F0502020204030203" pitchFamily="34" charset="0"/>
                <a:cs typeface="Lato" panose="020F0502020204030203" pitchFamily="34" charset="0"/>
              </a:rPr>
            </a:br>
            <a:endParaRPr lang="en-GB" sz="1600"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GB" sz="1600" dirty="0">
                <a:latin typeface="Lato" panose="020F0502020204030203" pitchFamily="34" charset="0"/>
                <a:ea typeface="Lato" panose="020F0502020204030203" pitchFamily="34" charset="0"/>
                <a:cs typeface="Lato" panose="020F0502020204030203" pitchFamily="34" charset="0"/>
              </a:rPr>
              <a:t>3 different approaches for Nature-based Solutions: Green, Blue, Hybrid </a:t>
            </a:r>
            <a:endParaRPr lang="en-GB" dirty="0">
              <a:latin typeface="Lato" panose="020F0502020204030203" pitchFamily="34" charset="0"/>
              <a:ea typeface="Lato" panose="020F0502020204030203" pitchFamily="34" charset="0"/>
              <a:cs typeface="Lato" panose="020F0502020204030203" pitchFamily="34" charset="0"/>
            </a:endParaRPr>
          </a:p>
          <a:p>
            <a:br>
              <a:rPr lang="en-GB" dirty="0">
                <a:latin typeface="Lato"/>
                <a:ea typeface="Lato"/>
                <a:cs typeface="Lato"/>
              </a:rPr>
            </a:br>
            <a:br>
              <a:rPr lang="en-GB" dirty="0">
                <a:latin typeface="Lato" panose="020F0502020204030203" pitchFamily="34" charset="0"/>
                <a:ea typeface="Lato" panose="020F0502020204030203" pitchFamily="34" charset="0"/>
                <a:cs typeface="Lato" panose="020F0502020204030203" pitchFamily="34" charset="0"/>
              </a:rPr>
            </a:br>
            <a:endParaRPr lang="en-GB"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D402DF88-B667-1BC0-DE40-5ACF1D45ED08}"/>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E2FF0B3B-03E4-7D52-30F2-4B60E149A5D3}"/>
              </a:ext>
            </a:extLst>
          </p:cNvPr>
          <p:cNvSpPr txBox="1"/>
          <p:nvPr/>
        </p:nvSpPr>
        <p:spPr>
          <a:xfrm>
            <a:off x="9944132" y="5941084"/>
            <a:ext cx="2300630" cy="307777"/>
          </a:xfrm>
          <a:prstGeom prst="rect">
            <a:avLst/>
          </a:prstGeom>
          <a:noFill/>
        </p:spPr>
        <p:txBody>
          <a:bodyPr wrap="none" rtlCol="0">
            <a:spAutoFit/>
          </a:bodyPr>
          <a:lstStyle/>
          <a:p>
            <a:r>
              <a:rPr lang="en-GB" sz="1400" i="1" dirty="0">
                <a:latin typeface="Lato" panose="020F0502020204030203" pitchFamily="34" charset="0"/>
                <a:ea typeface="Lato" panose="020F0502020204030203" pitchFamily="34" charset="0"/>
                <a:cs typeface="Lato" panose="020F0502020204030203" pitchFamily="34" charset="0"/>
              </a:rPr>
              <a:t>Source: </a:t>
            </a:r>
            <a:r>
              <a:rPr lang="en-US"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hlinkClick r:id="rId6"/>
              </a:rPr>
              <a:t>Debele et al. (2019)</a:t>
            </a:r>
            <a:endParaRPr lang="en-GB"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95571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approaches </a:t>
            </a:r>
            <a:endParaRPr lang="en-GB" sz="3200">
              <a:solidFill>
                <a:schemeClr val="bg1"/>
              </a:solidFill>
              <a:latin typeface="Lato"/>
              <a:ea typeface="Lato"/>
              <a:cs typeface="Lato"/>
            </a:endParaRPr>
          </a:p>
        </p:txBody>
      </p:sp>
      <p:grpSp>
        <p:nvGrpSpPr>
          <p:cNvPr id="40" name="Group 39">
            <a:extLst>
              <a:ext uri="{FF2B5EF4-FFF2-40B4-BE49-F238E27FC236}">
                <a16:creationId xmlns:a16="http://schemas.microsoft.com/office/drawing/2014/main" id="{0E6E87A9-ED13-4076-B1FC-30F6CB30E9CD}"/>
              </a:ext>
            </a:extLst>
          </p:cNvPr>
          <p:cNvGrpSpPr/>
          <p:nvPr/>
        </p:nvGrpSpPr>
        <p:grpSpPr>
          <a:xfrm>
            <a:off x="2364761" y="1285649"/>
            <a:ext cx="7250615" cy="1105907"/>
            <a:chOff x="536240" y="1681040"/>
            <a:chExt cx="7250615" cy="1105907"/>
          </a:xfrm>
        </p:grpSpPr>
        <p:grpSp>
          <p:nvGrpSpPr>
            <p:cNvPr id="41" name="Group 40">
              <a:extLst>
                <a:ext uri="{FF2B5EF4-FFF2-40B4-BE49-F238E27FC236}">
                  <a16:creationId xmlns:a16="http://schemas.microsoft.com/office/drawing/2014/main" id="{C4DC00BA-129D-4EA7-A4EA-159BE1313F13}"/>
                </a:ext>
              </a:extLst>
            </p:cNvPr>
            <p:cNvGrpSpPr/>
            <p:nvPr/>
          </p:nvGrpSpPr>
          <p:grpSpPr>
            <a:xfrm>
              <a:off x="536240" y="2066948"/>
              <a:ext cx="7250615" cy="719999"/>
              <a:chOff x="941698" y="240342"/>
              <a:chExt cx="6696478" cy="577743"/>
            </a:xfrm>
          </p:grpSpPr>
          <p:cxnSp>
            <p:nvCxnSpPr>
              <p:cNvPr id="43" name="Elbow Connector 51">
                <a:extLst>
                  <a:ext uri="{FF2B5EF4-FFF2-40B4-BE49-F238E27FC236}">
                    <a16:creationId xmlns:a16="http://schemas.microsoft.com/office/drawing/2014/main" id="{2A9E6351-DAC4-4E36-AD8C-35180FCD97AB}"/>
                  </a:ext>
                </a:extLst>
              </p:cNvPr>
              <p:cNvCxnSpPr>
                <a:cxnSpLocks/>
                <a:stCxn id="42" idx="6"/>
                <a:endCxn id="57" idx="0"/>
              </p:cNvCxnSpPr>
              <p:nvPr/>
            </p:nvCxnSpPr>
            <p:spPr>
              <a:xfrm>
                <a:off x="6478954" y="240342"/>
                <a:ext cx="1159222" cy="57774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53">
                <a:extLst>
                  <a:ext uri="{FF2B5EF4-FFF2-40B4-BE49-F238E27FC236}">
                    <a16:creationId xmlns:a16="http://schemas.microsoft.com/office/drawing/2014/main" id="{328FF129-B963-45DC-BAE2-E9339CA711EE}"/>
                  </a:ext>
                </a:extLst>
              </p:cNvPr>
              <p:cNvCxnSpPr>
                <a:cxnSpLocks/>
                <a:stCxn id="42" idx="2"/>
                <a:endCxn id="50" idx="0"/>
              </p:cNvCxnSpPr>
              <p:nvPr/>
            </p:nvCxnSpPr>
            <p:spPr>
              <a:xfrm rot="10800000" flipV="1">
                <a:off x="941698" y="240343"/>
                <a:ext cx="1087713" cy="546283"/>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Oval 41">
              <a:extLst>
                <a:ext uri="{FF2B5EF4-FFF2-40B4-BE49-F238E27FC236}">
                  <a16:creationId xmlns:a16="http://schemas.microsoft.com/office/drawing/2014/main" id="{3939BE6D-778A-4C62-A8E4-EC8B31958D55}"/>
                </a:ext>
              </a:extLst>
            </p:cNvPr>
            <p:cNvSpPr/>
            <p:nvPr/>
          </p:nvSpPr>
          <p:spPr>
            <a:xfrm>
              <a:off x="1713962" y="1681040"/>
              <a:ext cx="4817745" cy="771820"/>
            </a:xfrm>
            <a:prstGeom prst="ellipse">
              <a:avLst/>
            </a:prstGeom>
            <a:solidFill>
              <a:srgbClr val="FA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Lato" panose="020F0502020204030203" pitchFamily="34" charset="0"/>
                  <a:ea typeface="Lato" panose="020F0502020204030203" pitchFamily="34" charset="0"/>
                  <a:cs typeface="Lato" panose="020F0502020204030203" pitchFamily="34" charset="0"/>
                </a:rPr>
                <a:t>Intervention of natural hazards</a:t>
              </a:r>
              <a:endParaRPr lang="en-GB">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7" name="Group 6">
            <a:extLst>
              <a:ext uri="{FF2B5EF4-FFF2-40B4-BE49-F238E27FC236}">
                <a16:creationId xmlns:a16="http://schemas.microsoft.com/office/drawing/2014/main" id="{8731E66F-0EA6-5443-0DD9-89EC5233CB9E}"/>
              </a:ext>
            </a:extLst>
          </p:cNvPr>
          <p:cNvGrpSpPr/>
          <p:nvPr/>
        </p:nvGrpSpPr>
        <p:grpSpPr>
          <a:xfrm>
            <a:off x="4421791" y="2399811"/>
            <a:ext cx="3085913" cy="3035391"/>
            <a:chOff x="3879625" y="1857956"/>
            <a:chExt cx="3085913" cy="3035391"/>
          </a:xfrm>
        </p:grpSpPr>
        <p:sp>
          <p:nvSpPr>
            <p:cNvPr id="62" name="Rounded Rectangle 61">
              <a:extLst>
                <a:ext uri="{FF2B5EF4-FFF2-40B4-BE49-F238E27FC236}">
                  <a16:creationId xmlns:a16="http://schemas.microsoft.com/office/drawing/2014/main" id="{130EB5FA-CC93-D676-5716-A25DC3F8166D}"/>
                </a:ext>
              </a:extLst>
            </p:cNvPr>
            <p:cNvSpPr/>
            <p:nvPr/>
          </p:nvSpPr>
          <p:spPr>
            <a:xfrm>
              <a:off x="3879625" y="1857956"/>
              <a:ext cx="3085913" cy="3035391"/>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6" name="Rectangle 55">
              <a:extLst>
                <a:ext uri="{FF2B5EF4-FFF2-40B4-BE49-F238E27FC236}">
                  <a16:creationId xmlns:a16="http://schemas.microsoft.com/office/drawing/2014/main" id="{4AC60B39-4819-4172-B377-8F4D490E9551}"/>
                </a:ext>
              </a:extLst>
            </p:cNvPr>
            <p:cNvSpPr/>
            <p:nvPr/>
          </p:nvSpPr>
          <p:spPr>
            <a:xfrm>
              <a:off x="4481077" y="1953078"/>
              <a:ext cx="2181007" cy="338554"/>
            </a:xfrm>
            <a:prstGeom prst="rect">
              <a:avLst/>
            </a:prstGeom>
          </p:spPr>
          <p:txBody>
            <a:bodyPr wrap="square">
              <a:spAutoFit/>
            </a:bodyPr>
            <a:lstStyle/>
            <a:p>
              <a:r>
                <a:rPr lang="en-GB" sz="1600" b="1">
                  <a:solidFill>
                    <a:schemeClr val="bg1"/>
                  </a:solidFill>
                  <a:latin typeface="Lato" panose="020F0502020204030203" pitchFamily="34" charset="0"/>
                  <a:ea typeface="Lato" panose="020F0502020204030203" pitchFamily="34" charset="0"/>
                  <a:cs typeface="Lato" panose="020F0502020204030203" pitchFamily="34" charset="0"/>
                </a:rPr>
                <a:t>  Hybrid Approach</a:t>
              </a:r>
            </a:p>
          </p:txBody>
        </p:sp>
        <p:sp>
          <p:nvSpPr>
            <p:cNvPr id="58" name="Rectangle 57">
              <a:extLst>
                <a:ext uri="{FF2B5EF4-FFF2-40B4-BE49-F238E27FC236}">
                  <a16:creationId xmlns:a16="http://schemas.microsoft.com/office/drawing/2014/main" id="{05E956F5-2D65-4E02-8CB1-738996D5AFE7}"/>
                </a:ext>
              </a:extLst>
            </p:cNvPr>
            <p:cNvSpPr/>
            <p:nvPr/>
          </p:nvSpPr>
          <p:spPr>
            <a:xfrm>
              <a:off x="4007879" y="3847722"/>
              <a:ext cx="2829403" cy="830997"/>
            </a:xfrm>
            <a:prstGeom prst="rect">
              <a:avLst/>
            </a:prstGeom>
          </p:spPr>
          <p:txBody>
            <a:bodyPr wrap="square">
              <a:spAutoFit/>
            </a:bodyPr>
            <a:lstStyle/>
            <a:p>
              <a:pPr algn="ctr"/>
              <a:r>
                <a:rPr lang="en-US" sz="1200">
                  <a:solidFill>
                    <a:schemeClr val="bg1"/>
                  </a:solidFill>
                  <a:latin typeface="Lato" panose="020F0502020204030203" pitchFamily="34" charset="0"/>
                  <a:ea typeface="Lato" panose="020F0502020204030203" pitchFamily="34" charset="0"/>
                  <a:cs typeface="Lato" panose="020F0502020204030203" pitchFamily="34" charset="0"/>
                </a:rPr>
                <a:t>Combination of ecosystem elements and hard engineering interventions for addressing development and disaster risk reduction objectives.</a:t>
              </a:r>
              <a:endParaRPr lang="en-GB"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0" name="TextBox 29">
            <a:extLst>
              <a:ext uri="{FF2B5EF4-FFF2-40B4-BE49-F238E27FC236}">
                <a16:creationId xmlns:a16="http://schemas.microsoft.com/office/drawing/2014/main" id="{9B2EEC9F-43E0-16BF-BB6E-EE0DC644742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5" name="Group 4">
            <a:extLst>
              <a:ext uri="{FF2B5EF4-FFF2-40B4-BE49-F238E27FC236}">
                <a16:creationId xmlns:a16="http://schemas.microsoft.com/office/drawing/2014/main" id="{1F587D00-7D62-CFDB-2CB1-967059D7CB82}"/>
              </a:ext>
            </a:extLst>
          </p:cNvPr>
          <p:cNvGrpSpPr/>
          <p:nvPr/>
        </p:nvGrpSpPr>
        <p:grpSpPr>
          <a:xfrm>
            <a:off x="-1986275" y="2352352"/>
            <a:ext cx="9234908" cy="3945832"/>
            <a:chOff x="-1575462" y="2222726"/>
            <a:chExt cx="9234908" cy="3945832"/>
          </a:xfrm>
        </p:grpSpPr>
        <p:sp>
          <p:nvSpPr>
            <p:cNvPr id="50" name="Rounded Rectangle 49">
              <a:extLst>
                <a:ext uri="{FF2B5EF4-FFF2-40B4-BE49-F238E27FC236}">
                  <a16:creationId xmlns:a16="http://schemas.microsoft.com/office/drawing/2014/main" id="{7892D84E-1D14-4ADC-BE8F-2318015ACE65}"/>
                </a:ext>
              </a:extLst>
            </p:cNvPr>
            <p:cNvSpPr/>
            <p:nvPr/>
          </p:nvSpPr>
          <p:spPr>
            <a:xfrm>
              <a:off x="1232974" y="2222726"/>
              <a:ext cx="3085200" cy="3034800"/>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2" name="Rectangle 51">
              <a:extLst>
                <a:ext uri="{FF2B5EF4-FFF2-40B4-BE49-F238E27FC236}">
                  <a16:creationId xmlns:a16="http://schemas.microsoft.com/office/drawing/2014/main" id="{87210A3D-475D-4C9E-A358-4A00DCFC3159}"/>
                </a:ext>
              </a:extLst>
            </p:cNvPr>
            <p:cNvSpPr/>
            <p:nvPr/>
          </p:nvSpPr>
          <p:spPr>
            <a:xfrm>
              <a:off x="1399997" y="4179974"/>
              <a:ext cx="2751150" cy="1123384"/>
            </a:xfrm>
            <a:prstGeom prst="rect">
              <a:avLst/>
            </a:prstGeom>
          </p:spPr>
          <p:txBody>
            <a:bodyPr wrap="square">
              <a:spAutoFit/>
            </a:bodyPr>
            <a:lstStyle/>
            <a:p>
              <a:pPr algn="ctr"/>
              <a:r>
                <a:rPr lang="en-GB" sz="1200">
                  <a:solidFill>
                    <a:schemeClr val="bg1"/>
                  </a:solidFill>
                  <a:latin typeface="Lato" panose="020F0502020204030203" pitchFamily="34" charset="0"/>
                  <a:ea typeface="Lato" panose="020F0502020204030203" pitchFamily="34" charset="0"/>
                  <a:cs typeface="Lato" panose="020F0502020204030203" pitchFamily="34" charset="0"/>
                </a:rPr>
                <a:t>Hard, engineered structures. </a:t>
              </a:r>
              <a:r>
                <a:rPr lang="en-US" sz="1200">
                  <a:solidFill>
                    <a:schemeClr val="bg1"/>
                  </a:solidFill>
                  <a:latin typeface="Lato" panose="020F0502020204030203" pitchFamily="34" charset="0"/>
                  <a:ea typeface="Lato" panose="020F0502020204030203" pitchFamily="34" charset="0"/>
                  <a:cs typeface="Lato" panose="020F0502020204030203" pitchFamily="34" charset="0"/>
                </a:rPr>
                <a:t>This approach includes all engineering structures, e.g., canals, pipes and tunnels of </a:t>
              </a:r>
              <a:r>
                <a:rPr lang="en-GB" sz="1200">
                  <a:solidFill>
                    <a:schemeClr val="bg1"/>
                  </a:solidFill>
                  <a:latin typeface="Lato" panose="020F0502020204030203" pitchFamily="34" charset="0"/>
                  <a:ea typeface="Lato" panose="020F0502020204030203" pitchFamily="34" charset="0"/>
                  <a:cs typeface="Lato" panose="020F0502020204030203" pitchFamily="34" charset="0"/>
                </a:rPr>
                <a:t>the drainage system; dikes; wastewater treatment plants, etc.</a:t>
              </a:r>
            </a:p>
            <a:p>
              <a:pPr algn="just"/>
              <a:r>
                <a:rPr lang="en-GB" sz="700" b="1">
                  <a:solidFill>
                    <a:schemeClr val="bg1"/>
                  </a:solidFill>
                  <a:latin typeface="Lato" panose="020F0502020204030203" pitchFamily="34" charset="0"/>
                  <a:ea typeface="Lato" panose="020F0502020204030203" pitchFamily="34" charset="0"/>
                  <a:cs typeface="Lato" panose="020F0502020204030203" pitchFamily="34" charset="0"/>
                </a:rPr>
                <a:t> </a:t>
              </a:r>
            </a:p>
          </p:txBody>
        </p:sp>
        <p:grpSp>
          <p:nvGrpSpPr>
            <p:cNvPr id="34" name="Group 33">
              <a:extLst>
                <a:ext uri="{FF2B5EF4-FFF2-40B4-BE49-F238E27FC236}">
                  <a16:creationId xmlns:a16="http://schemas.microsoft.com/office/drawing/2014/main" id="{C44522CF-50EB-D15A-BFCC-35AF1C96B04C}"/>
                </a:ext>
              </a:extLst>
            </p:cNvPr>
            <p:cNvGrpSpPr/>
            <p:nvPr/>
          </p:nvGrpSpPr>
          <p:grpSpPr>
            <a:xfrm>
              <a:off x="-1575462" y="2853799"/>
              <a:ext cx="9234908" cy="3314759"/>
              <a:chOff x="880165" y="-27494"/>
              <a:chExt cx="9623263" cy="3643167"/>
            </a:xfrm>
            <a:effectLst>
              <a:outerShdw blurRad="50800" dist="38100" dir="8100000" algn="tr" rotWithShape="0">
                <a:prstClr val="black">
                  <a:alpha val="40000"/>
                </a:prstClr>
              </a:outerShdw>
            </a:effectLst>
          </p:grpSpPr>
          <p:pic>
            <p:nvPicPr>
              <p:cNvPr id="36" name="Picture 2" descr="...">
                <a:extLst>
                  <a:ext uri="{FF2B5EF4-FFF2-40B4-BE49-F238E27FC236}">
                    <a16:creationId xmlns:a16="http://schemas.microsoft.com/office/drawing/2014/main" id="{5EDB1124-1A71-10CE-6C07-BED05A4D420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840627" y="-27494"/>
                <a:ext cx="2662801" cy="1423330"/>
              </a:xfrm>
              <a:prstGeom prst="roundRect">
                <a:avLst/>
              </a:prstGeom>
              <a:noFill/>
              <a:ln>
                <a:noFill/>
              </a:ln>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09C72FB5-CFD2-ED5F-F003-15871B2503BD}"/>
                  </a:ext>
                </a:extLst>
              </p:cNvPr>
              <p:cNvSpPr/>
              <p:nvPr/>
            </p:nvSpPr>
            <p:spPr>
              <a:xfrm>
                <a:off x="880165" y="1839547"/>
                <a:ext cx="2662802" cy="1776126"/>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Lato" panose="020F0502020204030203" pitchFamily="34" charset="0"/>
                  <a:ea typeface="Lato" panose="020F0502020204030203" pitchFamily="34" charset="0"/>
                  <a:cs typeface="Lato" panose="020F0502020204030203" pitchFamily="34" charset="0"/>
                </a:endParaRPr>
              </a:p>
            </p:txBody>
          </p:sp>
        </p:grpSp>
        <p:sp>
          <p:nvSpPr>
            <p:cNvPr id="3" name="Rectangle 2">
              <a:extLst>
                <a:ext uri="{FF2B5EF4-FFF2-40B4-BE49-F238E27FC236}">
                  <a16:creationId xmlns:a16="http://schemas.microsoft.com/office/drawing/2014/main" id="{BF87B332-C224-7781-0071-B93548596F37}"/>
                </a:ext>
              </a:extLst>
            </p:cNvPr>
            <p:cNvSpPr/>
            <p:nvPr/>
          </p:nvSpPr>
          <p:spPr>
            <a:xfrm>
              <a:off x="1992261" y="2374391"/>
              <a:ext cx="1569660" cy="338554"/>
            </a:xfrm>
            <a:prstGeom prst="rect">
              <a:avLst/>
            </a:prstGeom>
          </p:spPr>
          <p:txBody>
            <a:bodyPr wrap="square">
              <a:spAutoFit/>
            </a:bodyPr>
            <a:lstStyle/>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Grey Approach</a:t>
              </a:r>
            </a:p>
          </p:txBody>
        </p:sp>
      </p:grpSp>
      <p:grpSp>
        <p:nvGrpSpPr>
          <p:cNvPr id="8" name="Group 7">
            <a:extLst>
              <a:ext uri="{FF2B5EF4-FFF2-40B4-BE49-F238E27FC236}">
                <a16:creationId xmlns:a16="http://schemas.microsoft.com/office/drawing/2014/main" id="{55E915D3-7E6B-365B-7C1E-022FE3043C1B}"/>
              </a:ext>
            </a:extLst>
          </p:cNvPr>
          <p:cNvGrpSpPr/>
          <p:nvPr/>
        </p:nvGrpSpPr>
        <p:grpSpPr>
          <a:xfrm>
            <a:off x="7977787" y="2306662"/>
            <a:ext cx="3085913" cy="3127949"/>
            <a:chOff x="8549422" y="3541182"/>
            <a:chExt cx="3085913" cy="2804061"/>
          </a:xfrm>
        </p:grpSpPr>
        <p:sp>
          <p:nvSpPr>
            <p:cNvPr id="63" name="Rounded Rectangle 62">
              <a:extLst>
                <a:ext uri="{FF2B5EF4-FFF2-40B4-BE49-F238E27FC236}">
                  <a16:creationId xmlns:a16="http://schemas.microsoft.com/office/drawing/2014/main" id="{DA4F69C7-B85A-96CA-7591-BC7D3D9E7ACE}"/>
                </a:ext>
              </a:extLst>
            </p:cNvPr>
            <p:cNvSpPr/>
            <p:nvPr/>
          </p:nvSpPr>
          <p:spPr>
            <a:xfrm>
              <a:off x="8549422" y="3624686"/>
              <a:ext cx="3085913" cy="2720557"/>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7" name="Rectangle 56">
              <a:extLst>
                <a:ext uri="{FF2B5EF4-FFF2-40B4-BE49-F238E27FC236}">
                  <a16:creationId xmlns:a16="http://schemas.microsoft.com/office/drawing/2014/main" id="{AD67980F-EFF8-4716-81B7-70BD69917DA0}"/>
                </a:ext>
              </a:extLst>
            </p:cNvPr>
            <p:cNvSpPr/>
            <p:nvPr/>
          </p:nvSpPr>
          <p:spPr>
            <a:xfrm>
              <a:off x="8833185" y="3541182"/>
              <a:ext cx="2707652" cy="707886"/>
            </a:xfrm>
            <a:prstGeom prst="rect">
              <a:avLst/>
            </a:prstGeom>
          </p:spPr>
          <p:txBody>
            <a:bodyPr wrap="square">
              <a:spAutoFit/>
            </a:bodyPr>
            <a:lstStyle/>
            <a:p>
              <a:endParaRPr lang="en-GB" sz="80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Natural Approach (Green/Blue)</a:t>
              </a:r>
              <a:r>
                <a:rPr lang="en-GB" sz="1600">
                  <a:solidFill>
                    <a:schemeClr val="bg1"/>
                  </a:solidFill>
                  <a:latin typeface="Lato" panose="020F0502020204030203" pitchFamily="34" charset="0"/>
                  <a:ea typeface="Lato" panose="020F0502020204030203" pitchFamily="34" charset="0"/>
                  <a:cs typeface="Lato" panose="020F0502020204030203" pitchFamily="34" charset="0"/>
                </a:rPr>
                <a:t>	</a:t>
              </a:r>
            </a:p>
          </p:txBody>
        </p:sp>
        <p:sp>
          <p:nvSpPr>
            <p:cNvPr id="59" name="Rectangle 58">
              <a:extLst>
                <a:ext uri="{FF2B5EF4-FFF2-40B4-BE49-F238E27FC236}">
                  <a16:creationId xmlns:a16="http://schemas.microsoft.com/office/drawing/2014/main" id="{59E0DDD8-C5ED-4797-836A-8C3E2229ABD3}"/>
                </a:ext>
              </a:extLst>
            </p:cNvPr>
            <p:cNvSpPr/>
            <p:nvPr/>
          </p:nvSpPr>
          <p:spPr>
            <a:xfrm>
              <a:off x="8849283" y="5424755"/>
              <a:ext cx="2537378" cy="830997"/>
            </a:xfrm>
            <a:prstGeom prst="rect">
              <a:avLst/>
            </a:prstGeom>
          </p:spPr>
          <p:txBody>
            <a:bodyPr wrap="square">
              <a:spAutoFit/>
            </a:bodyPr>
            <a:lstStyle/>
            <a:p>
              <a:pPr algn="ctr"/>
              <a:r>
                <a:rPr lang="en-US" sz="1200">
                  <a:solidFill>
                    <a:schemeClr val="bg1"/>
                  </a:solidFill>
                  <a:latin typeface="Lato" panose="020F0502020204030203" pitchFamily="34" charset="0"/>
                  <a:ea typeface="Lato" panose="020F0502020204030203" pitchFamily="34" charset="0"/>
                  <a:cs typeface="Lato" panose="020F0502020204030203" pitchFamily="34" charset="0"/>
                </a:rPr>
                <a:t>Creation, protection or restoration of only ecosystem elements for addressing development and disaster risk reduction objectives.</a:t>
              </a:r>
            </a:p>
          </p:txBody>
        </p:sp>
      </p:grpSp>
      <p:sp>
        <p:nvSpPr>
          <p:cNvPr id="15" name="Left Brace 14">
            <a:extLst>
              <a:ext uri="{FF2B5EF4-FFF2-40B4-BE49-F238E27FC236}">
                <a16:creationId xmlns:a16="http://schemas.microsoft.com/office/drawing/2014/main" id="{03886B8A-1B52-A2A5-EF54-F29899319B00}"/>
              </a:ext>
            </a:extLst>
          </p:cNvPr>
          <p:cNvSpPr/>
          <p:nvPr/>
        </p:nvSpPr>
        <p:spPr>
          <a:xfrm rot="16200000">
            <a:off x="7626713" y="2279426"/>
            <a:ext cx="232067" cy="664190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ysClr val="windowText" lastClr="000000"/>
                </a:solidFill>
              </a:ln>
              <a:solidFill>
                <a:sysClr val="windowText" lastClr="000000"/>
              </a:solidFill>
            </a:endParaRPr>
          </a:p>
        </p:txBody>
      </p:sp>
      <p:cxnSp>
        <p:nvCxnSpPr>
          <p:cNvPr id="24" name="Straight Arrow Connector 23">
            <a:extLst>
              <a:ext uri="{FF2B5EF4-FFF2-40B4-BE49-F238E27FC236}">
                <a16:creationId xmlns:a16="http://schemas.microsoft.com/office/drawing/2014/main" id="{37F38CC9-E74C-2C53-AB20-683E667B36E4}"/>
              </a:ext>
            </a:extLst>
          </p:cNvPr>
          <p:cNvCxnSpPr>
            <a:cxnSpLocks/>
            <a:stCxn id="42" idx="4"/>
            <a:endCxn id="62" idx="0"/>
          </p:cNvCxnSpPr>
          <p:nvPr/>
        </p:nvCxnSpPr>
        <p:spPr>
          <a:xfrm>
            <a:off x="5951356" y="2057469"/>
            <a:ext cx="0" cy="342342"/>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pic>
        <p:nvPicPr>
          <p:cNvPr id="29" name="Picture 28" descr="A concrete wall with a body of water in the background&#10;&#10;Description automatically generated with low confidence">
            <a:extLst>
              <a:ext uri="{FF2B5EF4-FFF2-40B4-BE49-F238E27FC236}">
                <a16:creationId xmlns:a16="http://schemas.microsoft.com/office/drawing/2014/main" id="{3EC1CDFE-4114-8FED-D723-BD0C227572A4}"/>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077905" y="2964228"/>
            <a:ext cx="2573709" cy="1309701"/>
          </a:xfrm>
          <a:prstGeom prst="roundRect">
            <a:avLst/>
          </a:prstGeom>
        </p:spPr>
      </p:pic>
      <p:pic>
        <p:nvPicPr>
          <p:cNvPr id="39" name="Picture 38" descr="A body of water with trees in the back&#10;&#10;Description automatically generated with medium confidence">
            <a:extLst>
              <a:ext uri="{FF2B5EF4-FFF2-40B4-BE49-F238E27FC236}">
                <a16:creationId xmlns:a16="http://schemas.microsoft.com/office/drawing/2014/main" id="{A2896D5F-D409-DD8D-7F8C-75FF65D1F6BE}"/>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8227030" y="3051636"/>
            <a:ext cx="2587426" cy="1295026"/>
          </a:xfrm>
          <a:prstGeom prst="roundRect">
            <a:avLst/>
          </a:prstGeom>
        </p:spPr>
      </p:pic>
      <p:sp>
        <p:nvSpPr>
          <p:cNvPr id="77" name="Rounded Rectangle 76">
            <a:extLst>
              <a:ext uri="{FF2B5EF4-FFF2-40B4-BE49-F238E27FC236}">
                <a16:creationId xmlns:a16="http://schemas.microsoft.com/office/drawing/2014/main" id="{4B5734B8-E341-F9CB-68A4-E1482300E78F}"/>
              </a:ext>
            </a:extLst>
          </p:cNvPr>
          <p:cNvSpPr/>
          <p:nvPr/>
        </p:nvSpPr>
        <p:spPr>
          <a:xfrm>
            <a:off x="6199790" y="5763597"/>
            <a:ext cx="3085912" cy="3152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Nature-based Solutions (</a:t>
            </a:r>
            <a:r>
              <a:rPr lang="en-US" sz="1600" b="1"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a:t>
            </a:r>
            <a:endParaRPr lang="en-GB" sz="16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1196338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Examples of Nature-based Solutions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a:extLst>
              <a:ext uri="{FF2B5EF4-FFF2-40B4-BE49-F238E27FC236}">
                <a16:creationId xmlns:a16="http://schemas.microsoft.com/office/drawing/2014/main" id="{F614EBD4-5F27-4893-B2A6-789FDE37881C}"/>
              </a:ext>
            </a:extLst>
          </p:cNvPr>
          <p:cNvSpPr/>
          <p:nvPr/>
        </p:nvSpPr>
        <p:spPr>
          <a:xfrm>
            <a:off x="6096000" y="2604451"/>
            <a:ext cx="5047012" cy="2585323"/>
          </a:xfrm>
          <a:prstGeom prst="rect">
            <a:avLst/>
          </a:prstGeom>
        </p:spPr>
        <p:txBody>
          <a:bodyPr wrap="square" lIns="91440" tIns="45720" rIns="91440" bIns="45720" anchor="t">
            <a:spAutoFit/>
          </a:bodyPr>
          <a:lstStyle/>
          <a:p>
            <a:r>
              <a:rPr lang="it-IT" b="1" u="sng" dirty="0">
                <a:latin typeface="Lato" panose="020F0502020204030203" pitchFamily="34" charset="0"/>
                <a:ea typeface="Lato" panose="020F0502020204030203" pitchFamily="34" charset="0"/>
                <a:cs typeface="Lato" panose="020F0502020204030203" pitchFamily="34" charset="0"/>
              </a:rPr>
              <a:t>OAL </a:t>
            </a:r>
            <a:r>
              <a:rPr lang="it-IT" b="1" u="sng" dirty="0" err="1">
                <a:latin typeface="Lato" panose="020F0502020204030203" pitchFamily="34" charset="0"/>
                <a:ea typeface="Lato" panose="020F0502020204030203" pitchFamily="34" charset="0"/>
                <a:cs typeface="Lato" panose="020F0502020204030203" pitchFamily="34" charset="0"/>
              </a:rPr>
              <a:t>Italy</a:t>
            </a:r>
            <a:r>
              <a:rPr lang="it-IT" b="1" u="sng" dirty="0">
                <a:latin typeface="Lato" panose="020F0502020204030203" pitchFamily="34" charset="0"/>
                <a:ea typeface="Lato" panose="020F0502020204030203" pitchFamily="34" charset="0"/>
                <a:cs typeface="Lato" panose="020F0502020204030203" pitchFamily="34" charset="0"/>
              </a:rPr>
              <a:t>: Bellocchio Beach </a:t>
            </a:r>
            <a:r>
              <a:rPr lang="it-IT" b="1" dirty="0">
                <a:latin typeface="Lato" panose="020F0502020204030203" pitchFamily="34" charset="0"/>
                <a:ea typeface="Lato" panose="020F0502020204030203" pitchFamily="34" charset="0"/>
                <a:cs typeface="Lato" panose="020F0502020204030203" pitchFamily="34" charset="0"/>
              </a:rPr>
              <a:t>(</a:t>
            </a:r>
            <a:r>
              <a:rPr lang="it-IT" b="1" dirty="0" err="1">
                <a:solidFill>
                  <a:srgbClr val="00B0F0"/>
                </a:solidFill>
                <a:latin typeface="Lato" panose="020F0502020204030203" pitchFamily="34" charset="0"/>
                <a:ea typeface="Lato" panose="020F0502020204030203" pitchFamily="34" charset="0"/>
                <a:cs typeface="Lato" panose="020F0502020204030203" pitchFamily="34" charset="0"/>
              </a:rPr>
              <a:t>Artificial</a:t>
            </a:r>
            <a:r>
              <a:rPr lang="it-IT" b="1" dirty="0">
                <a:solidFill>
                  <a:srgbClr val="00B0F0"/>
                </a:solidFill>
                <a:latin typeface="Lato" panose="020F0502020204030203" pitchFamily="34" charset="0"/>
                <a:ea typeface="Lato" panose="020F0502020204030203" pitchFamily="34" charset="0"/>
                <a:cs typeface="Lato" panose="020F0502020204030203" pitchFamily="34" charset="0"/>
              </a:rPr>
              <a:t> dune</a:t>
            </a:r>
            <a:r>
              <a:rPr lang="it-IT" b="1" dirty="0">
                <a:latin typeface="Lato" panose="020F0502020204030203" pitchFamily="34" charset="0"/>
                <a:ea typeface="Lato" panose="020F0502020204030203" pitchFamily="34" charset="0"/>
                <a:cs typeface="Lato" panose="020F0502020204030203" pitchFamily="34" charset="0"/>
              </a:rPr>
              <a:t>)</a:t>
            </a:r>
          </a:p>
          <a:p>
            <a:endParaRPr lang="it-IT" b="1" u="sng" dirty="0">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endParaRPr lang="it-IT" sz="1400" b="0" i="0" dirty="0">
              <a:solidFill>
                <a:srgbClr val="00B0F0"/>
              </a:solidFill>
              <a:effectLst/>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r>
              <a:rPr lang="it-IT" sz="1400" b="0" i="0" dirty="0">
                <a:solidFill>
                  <a:srgbClr val="00B0F0"/>
                </a:solidFill>
                <a:effectLst/>
                <a:latin typeface="Lato" panose="020F0502020204030203" pitchFamily="34" charset="0"/>
                <a:ea typeface="Lato" panose="020F0502020204030203" pitchFamily="34" charset="0"/>
                <a:cs typeface="Lato" panose="020F0502020204030203" pitchFamily="34" charset="0"/>
              </a:rPr>
              <a:t>Multi-hazards</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Flooding</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droughts</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coastal</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erosion</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potential</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err="1">
                <a:effectLst/>
                <a:latin typeface="Lato" panose="020F0502020204030203" pitchFamily="34" charset="0"/>
                <a:ea typeface="Lato" panose="020F0502020204030203" pitchFamily="34" charset="0"/>
                <a:cs typeface="Lato" panose="020F0502020204030203" pitchFamily="34" charset="0"/>
              </a:rPr>
              <a:t>storm</a:t>
            </a:r>
            <a:r>
              <a:rPr lang="it-IT" sz="1400" b="0" i="0" dirty="0">
                <a:effectLst/>
                <a:latin typeface="Lato" panose="020F0502020204030203" pitchFamily="34" charset="0"/>
                <a:ea typeface="Lato" panose="020F0502020204030203" pitchFamily="34" charset="0"/>
                <a:cs typeface="Lato" panose="020F0502020204030203" pitchFamily="34" charset="0"/>
              </a:rPr>
              <a:t> surge</a:t>
            </a:r>
          </a:p>
          <a:p>
            <a:pPr marL="285750" indent="-285750">
              <a:buClr>
                <a:schemeClr val="tx1"/>
              </a:buClr>
              <a:buFont typeface="Arial" panose="020B0604020202020204" pitchFamily="34" charset="0"/>
              <a:buChar char="•"/>
            </a:pPr>
            <a:endParaRPr lang="en-GB" sz="1400" dirty="0">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endParaRPr lang="en-GB" sz="1400" dirty="0">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r>
              <a:rPr lang="en-US" sz="1400" dirty="0" err="1">
                <a:solidFill>
                  <a:srgbClr val="00B0F0"/>
                </a:solidFill>
                <a:latin typeface="Lato"/>
                <a:ea typeface="Lato"/>
                <a:cs typeface="Lato"/>
              </a:rPr>
              <a:t>NbS</a:t>
            </a:r>
            <a:r>
              <a:rPr lang="en-US" sz="1400" dirty="0">
                <a:solidFill>
                  <a:srgbClr val="00B0F0"/>
                </a:solidFill>
                <a:latin typeface="Lato"/>
                <a:ea typeface="Lato"/>
                <a:cs typeface="Lato"/>
              </a:rPr>
              <a:t> types: </a:t>
            </a:r>
            <a:endParaRPr lang="en-US" sz="1400" dirty="0">
              <a:solidFill>
                <a:srgbClr val="00B0F0"/>
              </a:solidFill>
              <a:latin typeface="Lato" panose="020F0502020204030203" pitchFamily="34" charset="0"/>
              <a:ea typeface="Lato" panose="020F0502020204030203" pitchFamily="34" charset="0"/>
              <a:cs typeface="Lato" panose="020F0502020204030203" pitchFamily="34" charset="0"/>
            </a:endParaRPr>
          </a:p>
          <a:p>
            <a:pPr marL="536575" indent="-267970">
              <a:buFont typeface="Courier New" panose="02070309020205020404" pitchFamily="49" charset="0"/>
              <a:buChar char="o"/>
            </a:pPr>
            <a:r>
              <a:rPr lang="en-IE" sz="1400" dirty="0">
                <a:latin typeface="Lato" panose="020F0502020204030203" pitchFamily="34" charset="0"/>
                <a:ea typeface="Lato" panose="020F0502020204030203" pitchFamily="34" charset="0"/>
                <a:cs typeface="Lato" panose="020F0502020204030203" pitchFamily="34" charset="0"/>
              </a:rPr>
              <a:t>Artificial dune</a:t>
            </a:r>
          </a:p>
          <a:p>
            <a:pPr marL="536575" indent="-267970">
              <a:buFont typeface="Courier New" panose="02070309020205020404" pitchFamily="49" charset="0"/>
              <a:buChar char="o"/>
            </a:pPr>
            <a:r>
              <a:rPr lang="en-IE" sz="1400" dirty="0">
                <a:latin typeface="Lato" panose="020F0502020204030203" pitchFamily="34" charset="0"/>
                <a:ea typeface="Lato" panose="020F0502020204030203" pitchFamily="34" charset="0"/>
                <a:cs typeface="Lato" panose="020F0502020204030203" pitchFamily="34" charset="0"/>
              </a:rPr>
              <a:t>Marine seagrass</a:t>
            </a:r>
            <a:endParaRPr lang="en-US" sz="1400" dirty="0">
              <a:latin typeface="Lato" panose="020F0502020204030203" pitchFamily="34" charset="0"/>
              <a:ea typeface="Lato" panose="020F0502020204030203" pitchFamily="34" charset="0"/>
              <a:cs typeface="Lato" panose="020F0502020204030203" pitchFamily="34" charset="0"/>
            </a:endParaRPr>
          </a:p>
          <a:p>
            <a:pPr marL="267970"/>
            <a:endParaRPr lang="en-US" sz="1400" dirty="0">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descr="An aerial view of land&#10;&#10;Description automatically generated with low confidence">
            <a:extLst>
              <a:ext uri="{FF2B5EF4-FFF2-40B4-BE49-F238E27FC236}">
                <a16:creationId xmlns:a16="http://schemas.microsoft.com/office/drawing/2014/main" id="{C2A82983-DBAF-D91A-914A-76538C384EA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4313" y="1790882"/>
            <a:ext cx="5257814" cy="3955419"/>
          </a:xfrm>
          <a:prstGeom prst="rect">
            <a:avLst/>
          </a:prstGeom>
        </p:spPr>
      </p:pic>
      <p:sp>
        <p:nvSpPr>
          <p:cNvPr id="4" name="Rectangle 3">
            <a:extLst>
              <a:ext uri="{FF2B5EF4-FFF2-40B4-BE49-F238E27FC236}">
                <a16:creationId xmlns:a16="http://schemas.microsoft.com/office/drawing/2014/main" id="{1027C151-0E64-BBB3-58DC-4B11BE7F0C49}"/>
              </a:ext>
            </a:extLst>
          </p:cNvPr>
          <p:cNvSpPr/>
          <p:nvPr/>
        </p:nvSpPr>
        <p:spPr>
          <a:xfrm>
            <a:off x="10837959" y="6010616"/>
            <a:ext cx="2809751" cy="276999"/>
          </a:xfrm>
          <a:prstGeom prst="rect">
            <a:avLst/>
          </a:prstGeom>
        </p:spPr>
        <p:txBody>
          <a:bodyPr wrap="square" lIns="91440" tIns="45720" rIns="91440" bIns="45720" anchor="t">
            <a:spAutoFit/>
          </a:bodyPr>
          <a:lstStyle/>
          <a:p>
            <a:r>
              <a:rPr lang="en-GB" sz="1200" i="1" dirty="0">
                <a:latin typeface="Lato"/>
                <a:ea typeface="Lato"/>
                <a:cs typeface="Lato"/>
              </a:rPr>
              <a:t>Source: </a:t>
            </a:r>
            <a:r>
              <a:rPr lang="en-GB" sz="1200" i="1" dirty="0">
                <a:latin typeface="Lato"/>
                <a:ea typeface="Lato"/>
                <a:cs typeface="Lato"/>
                <a:hlinkClick r:id="rId6"/>
              </a:rPr>
              <a:t>Geo-IKP</a:t>
            </a:r>
            <a:r>
              <a:rPr lang="en-GB" sz="1200" i="1" dirty="0">
                <a:latin typeface="Lato"/>
                <a:ea typeface="Lato"/>
                <a:cs typeface="Lato"/>
              </a:rPr>
              <a:t> </a:t>
            </a:r>
            <a:endParaRPr lang="en-GB" sz="1200" i="1"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7877819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86169" y="240089"/>
            <a:ext cx="11363419" cy="1077218"/>
          </a:xfrm>
          <a:prstGeom prst="rect">
            <a:avLst/>
          </a:prstGeom>
          <a:noFill/>
        </p:spPr>
        <p:txBody>
          <a:bodyPr wrap="square" lIns="91440" tIns="45720" rIns="91440" bIns="45720" rtlCol="0" anchor="t">
            <a:spAutoFit/>
          </a:bodyPr>
          <a:lstStyle/>
          <a:p>
            <a:pPr>
              <a:lnSpc>
                <a:spcPct val="150000"/>
              </a:lnSpc>
            </a:pPr>
            <a:r>
              <a:rPr lang="de-DE" sz="2400" b="1">
                <a:solidFill>
                  <a:schemeClr val="bg1"/>
                </a:solidFill>
                <a:latin typeface="Lato"/>
                <a:ea typeface="Lato"/>
                <a:cs typeface="Lato"/>
              </a:rPr>
              <a:t>Takeaways: Nature-</a:t>
            </a:r>
            <a:r>
              <a:rPr lang="de-DE" sz="2400" b="1" err="1">
                <a:solidFill>
                  <a:schemeClr val="bg1"/>
                </a:solidFill>
                <a:latin typeface="Lato"/>
                <a:ea typeface="Lato"/>
                <a:cs typeface="Lato"/>
              </a:rPr>
              <a:t>based</a:t>
            </a:r>
            <a:r>
              <a:rPr lang="de-DE" sz="2400" b="1">
                <a:solidFill>
                  <a:schemeClr val="bg1"/>
                </a:solidFill>
                <a:latin typeface="Lato"/>
                <a:ea typeface="Lato"/>
                <a:cs typeface="Lato"/>
              </a:rPr>
              <a:t> Solutions &amp; Hydro-</a:t>
            </a:r>
            <a:r>
              <a:rPr lang="de-DE" sz="2400" b="1" err="1">
                <a:solidFill>
                  <a:schemeClr val="bg1"/>
                </a:solidFill>
                <a:latin typeface="Lato"/>
                <a:ea typeface="Lato"/>
                <a:cs typeface="Lato"/>
              </a:rPr>
              <a:t>Meteorological</a:t>
            </a:r>
            <a:r>
              <a:rPr lang="de-DE" sz="2400" b="1">
                <a:solidFill>
                  <a:schemeClr val="bg1"/>
                </a:solidFill>
                <a:latin typeface="Lato"/>
                <a:ea typeface="Lato"/>
                <a:cs typeface="Lato"/>
              </a:rPr>
              <a:t> Hazards</a:t>
            </a:r>
          </a:p>
          <a:p>
            <a:endParaRPr lang="en-GB" sz="28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80426" y="1432880"/>
            <a:ext cx="11040832" cy="5078313"/>
          </a:xfrm>
          <a:prstGeom prst="rect">
            <a:avLst/>
          </a:prstGeom>
          <a:noFill/>
        </p:spPr>
        <p:txBody>
          <a:bodyPr wrap="square" lIns="91440" tIns="45720" rIns="91440" bIns="45720" rtlCol="0" anchor="t">
            <a:spAutoFit/>
          </a:bodyPr>
          <a:lstStyle/>
          <a:p>
            <a:pPr marL="457200" indent="-457200">
              <a:buFont typeface="+mj-lt"/>
              <a:buAutoNum type="arabicParenR"/>
            </a:pPr>
            <a:r>
              <a:rPr lang="en-GB">
                <a:solidFill>
                  <a:schemeClr val="bg1"/>
                </a:solidFill>
                <a:latin typeface="Lato"/>
                <a:ea typeface="Lato"/>
                <a:cs typeface="Lato"/>
              </a:rPr>
              <a:t>Nature-based Solutions are “… actions to protect, sustainably manage and restore natural or modified ecosystems, which address societal challenges’’. </a:t>
            </a:r>
          </a:p>
          <a:p>
            <a:pPr marL="457200" indent="-457200">
              <a:buFont typeface="+mj-lt"/>
              <a:buAutoNum type="arabicParenR"/>
            </a:pPr>
            <a:endParaRPr lang="en-GB">
              <a:solidFill>
                <a:schemeClr val="bg1"/>
              </a:solidFill>
              <a:latin typeface="Lato"/>
              <a:ea typeface="Lato"/>
              <a:cs typeface="Lato"/>
            </a:endParaRPr>
          </a:p>
          <a:p>
            <a:pPr marL="457200" indent="-457200">
              <a:buFont typeface="+mj-lt"/>
              <a:buAutoNum type="arabicParenR"/>
            </a:pPr>
            <a:r>
              <a:rPr lang="en-GB">
                <a:solidFill>
                  <a:schemeClr val="bg1"/>
                </a:solidFill>
                <a:latin typeface="Lato"/>
                <a:ea typeface="Lato"/>
                <a:cs typeface="Lato"/>
              </a:rPr>
              <a:t>There are different approaches for Nature-based Solutions: Green/Blue (natural approaches), Hybrid (green/blue in combination with engineering). </a:t>
            </a:r>
            <a:br>
              <a:rPr lang="en-GB" i="1">
                <a:latin typeface="Lato"/>
                <a:ea typeface="Lato"/>
                <a:cs typeface="Lato"/>
              </a:rPr>
            </a:br>
            <a:r>
              <a:rPr lang="en-GB" i="1">
                <a:solidFill>
                  <a:schemeClr val="bg1"/>
                </a:solidFill>
                <a:latin typeface="Lato"/>
                <a:ea typeface="Lato"/>
                <a:cs typeface="Lato"/>
              </a:rPr>
              <a:t>For example: Green roofs, river restoration</a:t>
            </a:r>
            <a:br>
              <a:rPr lang="en-GB" i="1">
                <a:latin typeface="Lato"/>
                <a:ea typeface="Lato"/>
                <a:cs typeface="Lato"/>
              </a:rPr>
            </a:br>
            <a:endParaRPr lang="en-GB" i="1">
              <a:solidFill>
                <a:schemeClr val="bg1"/>
              </a:solidFill>
              <a:latin typeface="Lato"/>
              <a:ea typeface="Lato"/>
              <a:cs typeface="Lato"/>
            </a:endParaRPr>
          </a:p>
          <a:p>
            <a:pPr marL="457200" indent="-457200">
              <a:buFont typeface="+mj-lt"/>
              <a:buAutoNum type="arabicParenR"/>
            </a:pPr>
            <a:r>
              <a:rPr lang="en-GB">
                <a:solidFill>
                  <a:schemeClr val="bg1"/>
                </a:solidFill>
                <a:latin typeface="Lato"/>
                <a:ea typeface="Lato"/>
                <a:cs typeface="Lato"/>
              </a:rPr>
              <a:t>Hydro-meteorological hazards are naturally occurring meteorological/climatological/​ hydrological events (i.e., caused by water or wind). These hazards may negatively affect exposed and vulnerable people and assets (i.e., cause risks). </a:t>
            </a:r>
            <a:br>
              <a:rPr lang="en-GB">
                <a:latin typeface="Lato"/>
                <a:ea typeface="Lato"/>
                <a:cs typeface="Lato"/>
              </a:rPr>
            </a:br>
            <a:r>
              <a:rPr lang="en-GB" i="1">
                <a:solidFill>
                  <a:schemeClr val="bg1"/>
                </a:solidFill>
                <a:latin typeface="Lato"/>
                <a:ea typeface="Lato"/>
                <a:cs typeface="Lato"/>
              </a:rPr>
              <a:t>For example: droughts, floods, storm surges, landslides, etc.</a:t>
            </a:r>
            <a:br>
              <a:rPr lang="en-GB">
                <a:latin typeface="Lato"/>
                <a:ea typeface="Lato"/>
                <a:cs typeface="Lato"/>
              </a:rPr>
            </a:br>
            <a:r>
              <a:rPr lang="en-GB">
                <a:solidFill>
                  <a:schemeClr val="bg1"/>
                </a:solidFill>
                <a:latin typeface="Lato"/>
                <a:ea typeface="Lato"/>
                <a:cs typeface="Lato"/>
              </a:rPr>
              <a:t>  </a:t>
            </a:r>
          </a:p>
          <a:p>
            <a:pPr marL="457200" indent="-457200">
              <a:buFont typeface="+mj-lt"/>
              <a:buAutoNum type="arabicParenR"/>
            </a:pPr>
            <a:r>
              <a:rPr lang="en-GB">
                <a:solidFill>
                  <a:schemeClr val="bg1"/>
                </a:solidFill>
                <a:latin typeface="Lato"/>
                <a:ea typeface="Lato"/>
                <a:cs typeface="Lato"/>
              </a:rPr>
              <a:t>Nature-based Solutions for hydro-meteorological hazards can decrease intensity and frequency of hazards, thus, lowering probability of realisation of risks.</a:t>
            </a:r>
          </a:p>
          <a:p>
            <a:r>
              <a:rPr lang="en-GB">
                <a:solidFill>
                  <a:schemeClr val="bg1"/>
                </a:solidFill>
                <a:latin typeface="Lato"/>
                <a:ea typeface="Lato"/>
                <a:cs typeface="Lato"/>
              </a:rPr>
              <a:t>	</a:t>
            </a:r>
            <a:r>
              <a:rPr lang="en-GB" i="1">
                <a:solidFill>
                  <a:schemeClr val="bg1"/>
                </a:solidFill>
                <a:latin typeface="Lato"/>
                <a:ea typeface="Lato"/>
                <a:cs typeface="Lato"/>
              </a:rPr>
              <a:t>For example: Green roofs and walls to reduce flood and heat wave risks. </a:t>
            </a:r>
          </a:p>
          <a:p>
            <a:pPr marL="457200" indent="-457200">
              <a:buFont typeface="+mj-lt"/>
              <a:buAutoNum type="arabicParenR"/>
            </a:pPr>
            <a:endParaRPr lang="en-GB">
              <a:solidFill>
                <a:schemeClr val="bg1"/>
              </a:solidFill>
              <a:latin typeface="Lato"/>
              <a:ea typeface="Lato"/>
              <a:cs typeface="Lato"/>
            </a:endParaRPr>
          </a:p>
          <a:p>
            <a:pPr marL="457200" indent="-457200">
              <a:buFont typeface="+mj-lt"/>
              <a:buAutoNum type="arabicParenR"/>
            </a:pPr>
            <a:endParaRPr lang="en-GB">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2C2D6F28-B2A3-5F61-101B-43B073D0C5E3}"/>
              </a:ext>
            </a:extLst>
          </p:cNvPr>
          <p:cNvSpPr txBox="1"/>
          <p:nvPr/>
        </p:nvSpPr>
        <p:spPr>
          <a:xfrm>
            <a:off x="3061252" y="6439692"/>
            <a:ext cx="5422791" cy="784830"/>
          </a:xfrm>
          <a:prstGeom prst="rect">
            <a:avLst/>
          </a:prstGeom>
          <a:noFill/>
        </p:spPr>
        <p:txBody>
          <a:bodyPr wrap="square" lIns="91440" tIns="45720" rIns="91440" bIns="45720" rtlCol="0" anchor="t">
            <a:spAutoFit/>
          </a:bodyPr>
          <a:lstStyle/>
          <a:p>
            <a:r>
              <a:rPr lang="en-GB" sz="1500" dirty="0">
                <a:solidFill>
                  <a:schemeClr val="bg1"/>
                </a:solidFill>
                <a:latin typeface="Lato"/>
                <a:ea typeface="Lato"/>
                <a:cs typeface="Lato"/>
              </a:rPr>
              <a:t>Next up: </a:t>
            </a:r>
            <a:r>
              <a:rPr lang="en-GB" sz="1500" i="1" dirty="0">
                <a:solidFill>
                  <a:schemeClr val="bg1"/>
                </a:solidFill>
                <a:latin typeface="Lato"/>
                <a:ea typeface="Lato"/>
                <a:cs typeface="Lato"/>
              </a:rPr>
              <a:t>Nature-based Solutions benefits, performance and value</a:t>
            </a:r>
          </a:p>
          <a:p>
            <a:endParaRPr lang="en-GB" sz="1500" i="1" dirty="0">
              <a:solidFill>
                <a:schemeClr val="bg1"/>
              </a:solidFill>
              <a:latin typeface="Lato"/>
              <a:ea typeface="Lato"/>
              <a:cs typeface="Lato"/>
            </a:endParaRPr>
          </a:p>
          <a:p>
            <a:endParaRPr lang="en-GB" sz="1500" i="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60383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Elbow Connector 53">
            <a:extLst>
              <a:ext uri="{FF2B5EF4-FFF2-40B4-BE49-F238E27FC236}">
                <a16:creationId xmlns:a16="http://schemas.microsoft.com/office/drawing/2014/main" id="{EA26465B-3B51-4DAB-9586-6FAEBC986172}"/>
              </a:ext>
            </a:extLst>
          </p:cNvPr>
          <p:cNvCxnSpPr>
            <a:cxnSpLocks/>
          </p:cNvCxnSpPr>
          <p:nvPr/>
        </p:nvCxnSpPr>
        <p:spPr>
          <a:xfrm rot="5400000">
            <a:off x="7500072" y="4955770"/>
            <a:ext cx="411419" cy="12700"/>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3">
            <a:extLst>
              <a:ext uri="{FF2B5EF4-FFF2-40B4-BE49-F238E27FC236}">
                <a16:creationId xmlns:a16="http://schemas.microsoft.com/office/drawing/2014/main" id="{91F66118-2030-5B2B-3910-23C70B940E36}"/>
              </a:ext>
            </a:extLst>
          </p:cNvPr>
          <p:cNvCxnSpPr>
            <a:cxnSpLocks/>
          </p:cNvCxnSpPr>
          <p:nvPr/>
        </p:nvCxnSpPr>
        <p:spPr>
          <a:xfrm rot="16200000" flipH="1">
            <a:off x="1971824" y="4235138"/>
            <a:ext cx="980087" cy="339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84DB81B-84F0-702E-3D31-19299E03B0DA}"/>
              </a:ext>
            </a:extLst>
          </p:cNvPr>
          <p:cNvCxnSpPr>
            <a:cxnSpLocks/>
            <a:endCxn id="62" idx="0"/>
          </p:cNvCxnSpPr>
          <p:nvPr/>
        </p:nvCxnSpPr>
        <p:spPr>
          <a:xfrm>
            <a:off x="6107182" y="1934084"/>
            <a:ext cx="0" cy="4702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approaches &amp; benefits</a:t>
            </a:r>
            <a:endParaRPr lang="en-GB" sz="3200">
              <a:solidFill>
                <a:schemeClr val="bg1"/>
              </a:solidFill>
              <a:latin typeface="Lato"/>
              <a:ea typeface="Lato"/>
              <a:cs typeface="Lato"/>
            </a:endParaRPr>
          </a:p>
        </p:txBody>
      </p:sp>
      <p:grpSp>
        <p:nvGrpSpPr>
          <p:cNvPr id="40" name="Group 39">
            <a:extLst>
              <a:ext uri="{FF2B5EF4-FFF2-40B4-BE49-F238E27FC236}">
                <a16:creationId xmlns:a16="http://schemas.microsoft.com/office/drawing/2014/main" id="{0E6E87A9-ED13-4076-B1FC-30F6CB30E9CD}"/>
              </a:ext>
            </a:extLst>
          </p:cNvPr>
          <p:cNvGrpSpPr/>
          <p:nvPr/>
        </p:nvGrpSpPr>
        <p:grpSpPr>
          <a:xfrm>
            <a:off x="2463567" y="1274313"/>
            <a:ext cx="6824162" cy="1165541"/>
            <a:chOff x="430506" y="1657672"/>
            <a:chExt cx="6824162" cy="1165541"/>
          </a:xfrm>
        </p:grpSpPr>
        <p:grpSp>
          <p:nvGrpSpPr>
            <p:cNvPr id="41" name="Group 40">
              <a:extLst>
                <a:ext uri="{FF2B5EF4-FFF2-40B4-BE49-F238E27FC236}">
                  <a16:creationId xmlns:a16="http://schemas.microsoft.com/office/drawing/2014/main" id="{C4DC00BA-129D-4EA7-A4EA-159BE1313F13}"/>
                </a:ext>
              </a:extLst>
            </p:cNvPr>
            <p:cNvGrpSpPr/>
            <p:nvPr/>
          </p:nvGrpSpPr>
          <p:grpSpPr>
            <a:xfrm>
              <a:off x="430506" y="2064117"/>
              <a:ext cx="6824162" cy="759096"/>
              <a:chOff x="844049" y="238072"/>
              <a:chExt cx="6302618" cy="609118"/>
            </a:xfrm>
          </p:grpSpPr>
          <p:cxnSp>
            <p:nvCxnSpPr>
              <p:cNvPr id="43" name="Elbow Connector 51">
                <a:extLst>
                  <a:ext uri="{FF2B5EF4-FFF2-40B4-BE49-F238E27FC236}">
                    <a16:creationId xmlns:a16="http://schemas.microsoft.com/office/drawing/2014/main" id="{2A9E6351-DAC4-4E36-AD8C-35180FCD97AB}"/>
                  </a:ext>
                </a:extLst>
              </p:cNvPr>
              <p:cNvCxnSpPr>
                <a:cxnSpLocks/>
                <a:endCxn id="57" idx="0"/>
              </p:cNvCxnSpPr>
              <p:nvPr/>
            </p:nvCxnSpPr>
            <p:spPr>
              <a:xfrm>
                <a:off x="5984033" y="238072"/>
                <a:ext cx="1162634" cy="548858"/>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53">
                <a:extLst>
                  <a:ext uri="{FF2B5EF4-FFF2-40B4-BE49-F238E27FC236}">
                    <a16:creationId xmlns:a16="http://schemas.microsoft.com/office/drawing/2014/main" id="{328FF129-B963-45DC-BAE2-E9339CA711EE}"/>
                  </a:ext>
                </a:extLst>
              </p:cNvPr>
              <p:cNvCxnSpPr>
                <a:cxnSpLocks/>
                <a:endCxn id="50" idx="0"/>
              </p:cNvCxnSpPr>
              <p:nvPr/>
            </p:nvCxnSpPr>
            <p:spPr>
              <a:xfrm rot="10800000" flipV="1">
                <a:off x="844049" y="261132"/>
                <a:ext cx="1269042" cy="586058"/>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Rounded Rectangle 41">
              <a:extLst>
                <a:ext uri="{FF2B5EF4-FFF2-40B4-BE49-F238E27FC236}">
                  <a16:creationId xmlns:a16="http://schemas.microsoft.com/office/drawing/2014/main" id="{3939BE6D-778A-4C62-A8E4-EC8B31958D55}"/>
                </a:ext>
              </a:extLst>
            </p:cNvPr>
            <p:cNvSpPr/>
            <p:nvPr/>
          </p:nvSpPr>
          <p:spPr>
            <a:xfrm>
              <a:off x="1713962" y="1657672"/>
              <a:ext cx="4817745" cy="771820"/>
            </a:xfrm>
            <a:prstGeom prst="roundRect">
              <a:avLst/>
            </a:prstGeom>
            <a:solidFill>
              <a:srgbClr val="FA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latin typeface="Lato" panose="020F0502020204030203" pitchFamily="34" charset="0"/>
                  <a:ea typeface="Lato" panose="020F0502020204030203" pitchFamily="34" charset="0"/>
                  <a:cs typeface="Lato" panose="020F0502020204030203" pitchFamily="34" charset="0"/>
                </a:rPr>
                <a:t>Interventions for natural hazards</a:t>
              </a:r>
              <a:endParaRPr lang="en-GB"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7" name="Group 6">
            <a:extLst>
              <a:ext uri="{FF2B5EF4-FFF2-40B4-BE49-F238E27FC236}">
                <a16:creationId xmlns:a16="http://schemas.microsoft.com/office/drawing/2014/main" id="{8731E66F-0EA6-5443-0DD9-89EC5233CB9E}"/>
              </a:ext>
            </a:extLst>
          </p:cNvPr>
          <p:cNvGrpSpPr/>
          <p:nvPr/>
        </p:nvGrpSpPr>
        <p:grpSpPr>
          <a:xfrm>
            <a:off x="4564225" y="2404286"/>
            <a:ext cx="3085913" cy="2120984"/>
            <a:chOff x="3879625" y="1857956"/>
            <a:chExt cx="3085913" cy="3090480"/>
          </a:xfrm>
        </p:grpSpPr>
        <p:sp>
          <p:nvSpPr>
            <p:cNvPr id="62" name="Rounded Rectangle 61">
              <a:extLst>
                <a:ext uri="{FF2B5EF4-FFF2-40B4-BE49-F238E27FC236}">
                  <a16:creationId xmlns:a16="http://schemas.microsoft.com/office/drawing/2014/main" id="{130EB5FA-CC93-D676-5716-A25DC3F8166D}"/>
                </a:ext>
              </a:extLst>
            </p:cNvPr>
            <p:cNvSpPr/>
            <p:nvPr/>
          </p:nvSpPr>
          <p:spPr>
            <a:xfrm>
              <a:off x="3879625" y="1857956"/>
              <a:ext cx="3085913" cy="309048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6" name="Rectangle 55">
              <a:extLst>
                <a:ext uri="{FF2B5EF4-FFF2-40B4-BE49-F238E27FC236}">
                  <a16:creationId xmlns:a16="http://schemas.microsoft.com/office/drawing/2014/main" id="{4AC60B39-4819-4172-B377-8F4D490E9551}"/>
                </a:ext>
              </a:extLst>
            </p:cNvPr>
            <p:cNvSpPr/>
            <p:nvPr/>
          </p:nvSpPr>
          <p:spPr>
            <a:xfrm>
              <a:off x="4481077" y="1953078"/>
              <a:ext cx="2181007" cy="338554"/>
            </a:xfrm>
            <a:prstGeom prst="rect">
              <a:avLst/>
            </a:prstGeom>
          </p:spPr>
          <p:txBody>
            <a:bodyPr wrap="square">
              <a:spAutoFit/>
            </a:bodyPr>
            <a:lstStyle/>
            <a:p>
              <a:r>
                <a:rPr lang="en-GB" sz="1600" b="1">
                  <a:solidFill>
                    <a:schemeClr val="bg1"/>
                  </a:solidFill>
                  <a:latin typeface="Lato" panose="020F0502020204030203" pitchFamily="34" charset="0"/>
                  <a:ea typeface="Lato" panose="020F0502020204030203" pitchFamily="34" charset="0"/>
                  <a:cs typeface="Lato" panose="020F0502020204030203" pitchFamily="34" charset="0"/>
                </a:rPr>
                <a:t>  Hybrid Approach</a:t>
              </a:r>
            </a:p>
          </p:txBody>
        </p:sp>
      </p:grpSp>
      <p:sp>
        <p:nvSpPr>
          <p:cNvPr id="30" name="TextBox 29">
            <a:extLst>
              <a:ext uri="{FF2B5EF4-FFF2-40B4-BE49-F238E27FC236}">
                <a16:creationId xmlns:a16="http://schemas.microsoft.com/office/drawing/2014/main" id="{9B2EEC9F-43E0-16BF-BB6E-EE0DC644742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23</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5" name="Group 4">
            <a:extLst>
              <a:ext uri="{FF2B5EF4-FFF2-40B4-BE49-F238E27FC236}">
                <a16:creationId xmlns:a16="http://schemas.microsoft.com/office/drawing/2014/main" id="{1F587D00-7D62-CFDB-2CB1-967059D7CB82}"/>
              </a:ext>
            </a:extLst>
          </p:cNvPr>
          <p:cNvGrpSpPr/>
          <p:nvPr/>
        </p:nvGrpSpPr>
        <p:grpSpPr>
          <a:xfrm>
            <a:off x="-1909643" y="2439854"/>
            <a:ext cx="9343209" cy="3903045"/>
            <a:chOff x="-1575462" y="2265513"/>
            <a:chExt cx="9343209" cy="3903045"/>
          </a:xfrm>
        </p:grpSpPr>
        <p:sp>
          <p:nvSpPr>
            <p:cNvPr id="50" name="Rounded Rectangle 49">
              <a:extLst>
                <a:ext uri="{FF2B5EF4-FFF2-40B4-BE49-F238E27FC236}">
                  <a16:creationId xmlns:a16="http://schemas.microsoft.com/office/drawing/2014/main" id="{7892D84E-1D14-4ADC-BE8F-2318015ACE65}"/>
                </a:ext>
              </a:extLst>
            </p:cNvPr>
            <p:cNvSpPr/>
            <p:nvPr/>
          </p:nvSpPr>
          <p:spPr>
            <a:xfrm>
              <a:off x="1232974" y="2265513"/>
              <a:ext cx="3129548" cy="2072439"/>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grpSp>
          <p:nvGrpSpPr>
            <p:cNvPr id="34" name="Group 33">
              <a:extLst>
                <a:ext uri="{FF2B5EF4-FFF2-40B4-BE49-F238E27FC236}">
                  <a16:creationId xmlns:a16="http://schemas.microsoft.com/office/drawing/2014/main" id="{C44522CF-50EB-D15A-BFCC-35AF1C96B04C}"/>
                </a:ext>
              </a:extLst>
            </p:cNvPr>
            <p:cNvGrpSpPr/>
            <p:nvPr/>
          </p:nvGrpSpPr>
          <p:grpSpPr>
            <a:xfrm>
              <a:off x="-1575462" y="2876893"/>
              <a:ext cx="9343209" cy="3291665"/>
              <a:chOff x="880165" y="-2112"/>
              <a:chExt cx="9736118" cy="3617785"/>
            </a:xfrm>
            <a:effectLst>
              <a:outerShdw blurRad="50800" dist="38100" dir="8100000" algn="tr" rotWithShape="0">
                <a:prstClr val="black">
                  <a:alpha val="40000"/>
                </a:prstClr>
              </a:outerShdw>
            </a:effectLst>
          </p:grpSpPr>
          <p:pic>
            <p:nvPicPr>
              <p:cNvPr id="36" name="Picture 2" descr="...">
                <a:extLst>
                  <a:ext uri="{FF2B5EF4-FFF2-40B4-BE49-F238E27FC236}">
                    <a16:creationId xmlns:a16="http://schemas.microsoft.com/office/drawing/2014/main" id="{5EDB1124-1A71-10CE-6C07-BED05A4D420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53483" y="-2112"/>
                <a:ext cx="2662800" cy="1423330"/>
              </a:xfrm>
              <a:prstGeom prst="roundRect">
                <a:avLst/>
              </a:prstGeom>
              <a:noFill/>
              <a:ln>
                <a:noFill/>
              </a:ln>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09C72FB5-CFD2-ED5F-F003-15871B2503BD}"/>
                  </a:ext>
                </a:extLst>
              </p:cNvPr>
              <p:cNvSpPr/>
              <p:nvPr/>
            </p:nvSpPr>
            <p:spPr>
              <a:xfrm>
                <a:off x="880165" y="1839547"/>
                <a:ext cx="2662802" cy="1776126"/>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Lato" panose="020F0502020204030203" pitchFamily="34" charset="0"/>
                  <a:ea typeface="Lato" panose="020F0502020204030203" pitchFamily="34" charset="0"/>
                  <a:cs typeface="Lato" panose="020F0502020204030203" pitchFamily="34" charset="0"/>
                </a:endParaRPr>
              </a:p>
            </p:txBody>
          </p:sp>
        </p:grpSp>
        <p:sp>
          <p:nvSpPr>
            <p:cNvPr id="3" name="Rectangle 2">
              <a:extLst>
                <a:ext uri="{FF2B5EF4-FFF2-40B4-BE49-F238E27FC236}">
                  <a16:creationId xmlns:a16="http://schemas.microsoft.com/office/drawing/2014/main" id="{BF87B332-C224-7781-0071-B93548596F37}"/>
                </a:ext>
              </a:extLst>
            </p:cNvPr>
            <p:cNvSpPr/>
            <p:nvPr/>
          </p:nvSpPr>
          <p:spPr>
            <a:xfrm>
              <a:off x="1992261" y="2374391"/>
              <a:ext cx="1569660" cy="338554"/>
            </a:xfrm>
            <a:prstGeom prst="rect">
              <a:avLst/>
            </a:prstGeom>
          </p:spPr>
          <p:txBody>
            <a:bodyPr wrap="square">
              <a:spAutoFit/>
            </a:bodyPr>
            <a:lstStyle/>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Grey Approach</a:t>
              </a:r>
            </a:p>
          </p:txBody>
        </p:sp>
      </p:grpSp>
      <p:grpSp>
        <p:nvGrpSpPr>
          <p:cNvPr id="8" name="Group 7">
            <a:extLst>
              <a:ext uri="{FF2B5EF4-FFF2-40B4-BE49-F238E27FC236}">
                <a16:creationId xmlns:a16="http://schemas.microsoft.com/office/drawing/2014/main" id="{55E915D3-7E6B-365B-7C1E-022FE3043C1B}"/>
              </a:ext>
            </a:extLst>
          </p:cNvPr>
          <p:cNvGrpSpPr/>
          <p:nvPr/>
        </p:nvGrpSpPr>
        <p:grpSpPr>
          <a:xfrm>
            <a:off x="7650138" y="2296221"/>
            <a:ext cx="3085913" cy="2229049"/>
            <a:chOff x="8549422" y="3541182"/>
            <a:chExt cx="3085913" cy="1998239"/>
          </a:xfrm>
        </p:grpSpPr>
        <p:sp>
          <p:nvSpPr>
            <p:cNvPr id="63" name="Rounded Rectangle 62">
              <a:extLst>
                <a:ext uri="{FF2B5EF4-FFF2-40B4-BE49-F238E27FC236}">
                  <a16:creationId xmlns:a16="http://schemas.microsoft.com/office/drawing/2014/main" id="{DA4F69C7-B85A-96CA-7591-BC7D3D9E7ACE}"/>
                </a:ext>
              </a:extLst>
            </p:cNvPr>
            <p:cNvSpPr/>
            <p:nvPr/>
          </p:nvSpPr>
          <p:spPr>
            <a:xfrm>
              <a:off x="8549422" y="3624685"/>
              <a:ext cx="3085913" cy="191473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7" name="Rectangle 56">
              <a:extLst>
                <a:ext uri="{FF2B5EF4-FFF2-40B4-BE49-F238E27FC236}">
                  <a16:creationId xmlns:a16="http://schemas.microsoft.com/office/drawing/2014/main" id="{AD67980F-EFF8-4716-81B7-70BD69917DA0}"/>
                </a:ext>
              </a:extLst>
            </p:cNvPr>
            <p:cNvSpPr/>
            <p:nvPr/>
          </p:nvSpPr>
          <p:spPr>
            <a:xfrm>
              <a:off x="8833185" y="3541182"/>
              <a:ext cx="2707652" cy="707886"/>
            </a:xfrm>
            <a:prstGeom prst="rect">
              <a:avLst/>
            </a:prstGeom>
          </p:spPr>
          <p:txBody>
            <a:bodyPr wrap="square">
              <a:spAutoFit/>
            </a:bodyPr>
            <a:lstStyle/>
            <a:p>
              <a:endParaRPr lang="en-GB" sz="80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Natural Approach (Green/Blue)</a:t>
              </a:r>
              <a:r>
                <a:rPr lang="en-GB" sz="1600">
                  <a:solidFill>
                    <a:schemeClr val="bg1"/>
                  </a:solidFill>
                  <a:latin typeface="Lato" panose="020F0502020204030203" pitchFamily="34" charset="0"/>
                  <a:ea typeface="Lato" panose="020F0502020204030203" pitchFamily="34" charset="0"/>
                  <a:cs typeface="Lato" panose="020F0502020204030203" pitchFamily="34" charset="0"/>
                </a:rPr>
                <a:t>	</a:t>
              </a:r>
            </a:p>
          </p:txBody>
        </p:sp>
      </p:grpSp>
      <p:sp>
        <p:nvSpPr>
          <p:cNvPr id="15" name="Left Brace 14">
            <a:extLst>
              <a:ext uri="{FF2B5EF4-FFF2-40B4-BE49-F238E27FC236}">
                <a16:creationId xmlns:a16="http://schemas.microsoft.com/office/drawing/2014/main" id="{03886B8A-1B52-A2A5-EF54-F29899319B00}"/>
              </a:ext>
            </a:extLst>
          </p:cNvPr>
          <p:cNvSpPr/>
          <p:nvPr/>
        </p:nvSpPr>
        <p:spPr>
          <a:xfrm rot="16200000">
            <a:off x="7576064" y="1481550"/>
            <a:ext cx="214304" cy="6237981"/>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ysClr val="windowText" lastClr="000000"/>
                </a:solidFill>
              </a:ln>
              <a:solidFill>
                <a:sysClr val="windowText" lastClr="000000"/>
              </a:solidFill>
            </a:endParaRPr>
          </a:p>
        </p:txBody>
      </p:sp>
      <p:sp>
        <p:nvSpPr>
          <p:cNvPr id="46" name="Rectangle 45">
            <a:extLst>
              <a:ext uri="{FF2B5EF4-FFF2-40B4-BE49-F238E27FC236}">
                <a16:creationId xmlns:a16="http://schemas.microsoft.com/office/drawing/2014/main" id="{26B54007-FD50-E0E9-94C3-E0F7AC8AAD96}"/>
              </a:ext>
            </a:extLst>
          </p:cNvPr>
          <p:cNvSpPr/>
          <p:nvPr/>
        </p:nvSpPr>
        <p:spPr>
          <a:xfrm>
            <a:off x="5162411" y="5130944"/>
            <a:ext cx="5932036" cy="1200329"/>
          </a:xfrm>
          <a:prstGeom prst="rect">
            <a:avLst/>
          </a:prstGeom>
        </p:spPr>
        <p:txBody>
          <a:bodyPr wrap="square">
            <a:spAutoFit/>
          </a:bodyPr>
          <a:lstStyle/>
          <a:p>
            <a:pPr marL="342900" indent="-342900">
              <a:buClr>
                <a:schemeClr val="tx1"/>
              </a:buClr>
              <a:buFont typeface="+mj-lt"/>
              <a:buAutoNum type="arabicPeriod"/>
            </a:pPr>
            <a:r>
              <a:rPr lang="en-GB" sz="1200" dirty="0">
                <a:latin typeface="Lato" panose="020F0502020204030203" pitchFamily="34" charset="0"/>
                <a:ea typeface="Lato" panose="020F0502020204030203" pitchFamily="34" charset="0"/>
                <a:cs typeface="Lato" panose="020F0502020204030203" pitchFamily="34" charset="0"/>
              </a:rPr>
              <a:t>Environmentally friendly, systemic and </a:t>
            </a:r>
            <a:r>
              <a:rPr lang="en-US" sz="1200" dirty="0">
                <a:latin typeface="Lato" panose="020F0502020204030203" pitchFamily="34" charset="0"/>
                <a:ea typeface="Lato" panose="020F0502020204030203" pitchFamily="34" charset="0"/>
                <a:cs typeface="Lato" panose="020F0502020204030203" pitchFamily="34" charset="0"/>
              </a:rPr>
              <a:t>resource-efficient interventions which h</a:t>
            </a:r>
            <a:r>
              <a:rPr lang="en-GB" sz="1200" dirty="0" err="1">
                <a:latin typeface="Lato" panose="020F0502020204030203" pitchFamily="34" charset="0"/>
                <a:ea typeface="Lato" panose="020F0502020204030203" pitchFamily="34" charset="0"/>
                <a:cs typeface="Lato" panose="020F0502020204030203" pitchFamily="34" charset="0"/>
              </a:rPr>
              <a:t>elp</a:t>
            </a:r>
            <a:r>
              <a:rPr lang="en-GB" sz="1200" dirty="0">
                <a:latin typeface="Lato" panose="020F0502020204030203" pitchFamily="34" charset="0"/>
                <a:ea typeface="Lato" panose="020F0502020204030203" pitchFamily="34" charset="0"/>
                <a:cs typeface="Lato" panose="020F0502020204030203" pitchFamily="34" charset="0"/>
              </a:rPr>
              <a:t> build resilience and sustainability</a:t>
            </a:r>
          </a:p>
          <a:p>
            <a:pPr marL="342900" indent="-342900">
              <a:buClr>
                <a:schemeClr val="tx1"/>
              </a:buClr>
              <a:buFont typeface="+mj-lt"/>
              <a:buAutoNum type="arabicPeriod"/>
            </a:pPr>
            <a:r>
              <a:rPr lang="en-US" sz="1200" dirty="0">
                <a:latin typeface="Lato" panose="020F0502020204030203" pitchFamily="34" charset="0"/>
                <a:ea typeface="Lato" panose="020F0502020204030203" pitchFamily="34" charset="0"/>
                <a:cs typeface="Lato" panose="020F0502020204030203" pitchFamily="34" charset="0"/>
              </a:rPr>
              <a:t>Flexible and resilient with on-going urbanization and climate change</a:t>
            </a:r>
            <a:r>
              <a:rPr lang="en-GB" sz="1200" dirty="0">
                <a:latin typeface="Lato" panose="020F0502020204030203" pitchFamily="34" charset="0"/>
                <a:ea typeface="Lato" panose="020F0502020204030203" pitchFamily="34" charset="0"/>
                <a:cs typeface="Lato" panose="020F0502020204030203" pitchFamily="34" charset="0"/>
              </a:rPr>
              <a:t> </a:t>
            </a:r>
            <a:r>
              <a:rPr lang="en-US" sz="1200" dirty="0">
                <a:latin typeface="Lato" panose="020F0502020204030203" pitchFamily="34" charset="0"/>
                <a:ea typeface="Lato" panose="020F0502020204030203" pitchFamily="34" charset="0"/>
                <a:cs typeface="Lato" panose="020F0502020204030203" pitchFamily="34" charset="0"/>
              </a:rPr>
              <a:t> </a:t>
            </a:r>
          </a:p>
          <a:p>
            <a:pPr marL="342900" indent="-342900">
              <a:buClr>
                <a:schemeClr val="tx1"/>
              </a:buClr>
              <a:buFont typeface="+mj-lt"/>
              <a:buAutoNum type="arabicPeriod"/>
            </a:pPr>
            <a:r>
              <a:rPr lang="en-US" sz="1200" dirty="0">
                <a:latin typeface="Lato" panose="020F0502020204030203" pitchFamily="34" charset="0"/>
                <a:ea typeface="Lato" panose="020F0502020204030203" pitchFamily="34" charset="0"/>
                <a:cs typeface="Lato" panose="020F0502020204030203" pitchFamily="34" charset="0"/>
              </a:rPr>
              <a:t>Multifunctional – they deliver manifold of services and benefits in the long term</a:t>
            </a:r>
          </a:p>
          <a:p>
            <a:pPr marL="342900" indent="-342900">
              <a:buClr>
                <a:schemeClr val="tx1"/>
              </a:buClr>
              <a:buFont typeface="+mj-lt"/>
              <a:buAutoNum type="arabicPeriod"/>
            </a:pPr>
            <a:r>
              <a:rPr lang="en-GB" sz="1200" dirty="0">
                <a:latin typeface="Lato" panose="020F0502020204030203" pitchFamily="34" charset="0"/>
                <a:ea typeface="Lato" panose="020F0502020204030203" pitchFamily="34" charset="0"/>
                <a:cs typeface="Lato" panose="020F0502020204030203" pitchFamily="34" charset="0"/>
              </a:rPr>
              <a:t>Context-specific (which makes it difficult to design and evaluate) and maintenance can be costly</a:t>
            </a:r>
          </a:p>
        </p:txBody>
      </p:sp>
      <p:sp>
        <p:nvSpPr>
          <p:cNvPr id="48" name="Rectangle 47">
            <a:extLst>
              <a:ext uri="{FF2B5EF4-FFF2-40B4-BE49-F238E27FC236}">
                <a16:creationId xmlns:a16="http://schemas.microsoft.com/office/drawing/2014/main" id="{FBF12076-5CA1-AE41-4BB5-7BED924E2A69}"/>
              </a:ext>
            </a:extLst>
          </p:cNvPr>
          <p:cNvSpPr/>
          <p:nvPr/>
        </p:nvSpPr>
        <p:spPr>
          <a:xfrm>
            <a:off x="980435" y="4750059"/>
            <a:ext cx="3330598" cy="1569660"/>
          </a:xfrm>
          <a:prstGeom prst="rect">
            <a:avLst/>
          </a:prstGeom>
        </p:spPr>
        <p:txBody>
          <a:bodyPr wrap="square">
            <a:spAutoFit/>
          </a:bodyPr>
          <a:lstStyle/>
          <a:p>
            <a:pPr marL="228600" indent="-228600">
              <a:buClr>
                <a:schemeClr val="tx1"/>
              </a:buClr>
              <a:buFontTx/>
              <a:buAutoNum type="arabicPeriod"/>
            </a:pPr>
            <a:r>
              <a:rPr lang="en-US" sz="1200" dirty="0">
                <a:latin typeface="Lato"/>
                <a:ea typeface="Lato"/>
                <a:cs typeface="Lato"/>
              </a:rPr>
              <a:t>Single-objective oriented designs with limited co-benefits</a:t>
            </a:r>
          </a:p>
          <a:p>
            <a:pPr marL="228600" indent="-228600">
              <a:buClr>
                <a:schemeClr val="tx1"/>
              </a:buClr>
              <a:buAutoNum type="arabicPeriod"/>
            </a:pPr>
            <a:r>
              <a:rPr lang="en-US" sz="1200" dirty="0">
                <a:latin typeface="Lato"/>
                <a:ea typeface="Lato"/>
                <a:cs typeface="Lato"/>
              </a:rPr>
              <a:t>Often expensive to build</a:t>
            </a:r>
          </a:p>
          <a:p>
            <a:pPr marL="228600" indent="-228600">
              <a:buClr>
                <a:schemeClr val="tx1"/>
              </a:buClr>
              <a:buAutoNum type="arabicPeriod"/>
            </a:pPr>
            <a:r>
              <a:rPr lang="en-US" sz="1200" dirty="0">
                <a:latin typeface="Lato"/>
                <a:ea typeface="Lato"/>
                <a:cs typeface="Lato"/>
              </a:rPr>
              <a:t>Lack sustainability in a longer time frame, could influence the ecosystem</a:t>
            </a:r>
          </a:p>
          <a:p>
            <a:pPr marL="228600" indent="-228600">
              <a:buClr>
                <a:schemeClr val="tx1"/>
              </a:buClr>
              <a:buAutoNum type="arabicPeriod"/>
            </a:pPr>
            <a:r>
              <a:rPr lang="en-US" sz="1200" dirty="0">
                <a:latin typeface="Lato"/>
                <a:ea typeface="Lato"/>
                <a:cs typeface="Lato"/>
              </a:rPr>
              <a:t>Their failure can have catastrophic impact, and provide a false sense of security</a:t>
            </a:r>
          </a:p>
          <a:p>
            <a:pPr marL="228600" indent="-228600">
              <a:buClr>
                <a:schemeClr val="bg1"/>
              </a:buClr>
              <a:buFont typeface="+mj-lt"/>
              <a:buAutoNum type="arabicPeriod"/>
            </a:pPr>
            <a:endParaRPr lang="en-GB" sz="1200" dirty="0">
              <a:latin typeface="Lato"/>
              <a:ea typeface="Lato"/>
              <a:cs typeface="Lato"/>
            </a:endParaRPr>
          </a:p>
        </p:txBody>
      </p:sp>
      <p:pic>
        <p:nvPicPr>
          <p:cNvPr id="49" name="Picture 48" descr="A concrete wall with a body of water in the background&#10;&#10;Description automatically generated with low confidence">
            <a:extLst>
              <a:ext uri="{FF2B5EF4-FFF2-40B4-BE49-F238E27FC236}">
                <a16:creationId xmlns:a16="http://schemas.microsoft.com/office/drawing/2014/main" id="{ADC01527-B567-59DE-1ECC-F1DCC836F0F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73314" y="2973154"/>
            <a:ext cx="2573709" cy="1309701"/>
          </a:xfrm>
          <a:prstGeom prst="roundRect">
            <a:avLst/>
          </a:prstGeom>
        </p:spPr>
      </p:pic>
      <p:pic>
        <p:nvPicPr>
          <p:cNvPr id="51" name="Picture 50" descr="A body of water with trees in the back&#10;&#10;Description automatically generated with medium confidence">
            <a:extLst>
              <a:ext uri="{FF2B5EF4-FFF2-40B4-BE49-F238E27FC236}">
                <a16:creationId xmlns:a16="http://schemas.microsoft.com/office/drawing/2014/main" id="{1D473720-0E02-6AB2-1A7C-F226610B883E}"/>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7962326" y="3051636"/>
            <a:ext cx="2587426" cy="1295026"/>
          </a:xfrm>
          <a:prstGeom prst="roundRect">
            <a:avLst/>
          </a:prstGeom>
        </p:spPr>
      </p:pic>
      <p:sp>
        <p:nvSpPr>
          <p:cNvPr id="64" name="Rounded Rectangle 63">
            <a:extLst>
              <a:ext uri="{FF2B5EF4-FFF2-40B4-BE49-F238E27FC236}">
                <a16:creationId xmlns:a16="http://schemas.microsoft.com/office/drawing/2014/main" id="{A2EA3BDD-823E-35AD-D620-8A3C5A83274B}"/>
              </a:ext>
            </a:extLst>
          </p:cNvPr>
          <p:cNvSpPr/>
          <p:nvPr/>
        </p:nvSpPr>
        <p:spPr>
          <a:xfrm>
            <a:off x="6256179" y="4688478"/>
            <a:ext cx="3260799" cy="3152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Nature-based Solutions (</a:t>
            </a:r>
            <a:r>
              <a:rPr lang="en-US" sz="1600" b="1"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a:t>
            </a:r>
            <a:endParaRPr lang="en-GB" sz="16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3476837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Performance of </a:t>
            </a:r>
            <a:r>
              <a:rPr lang="en-GB" sz="3200" b="1"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a:solidFill>
                  <a:schemeClr val="bg1"/>
                </a:solidFill>
                <a:latin typeface="Lato" panose="020F0502020204030203" pitchFamily="34" charset="0"/>
                <a:ea typeface="Lato" panose="020F0502020204030203" pitchFamily="34" charset="0"/>
                <a:cs typeface="Lato" panose="020F0502020204030203" pitchFamily="34" charset="0"/>
              </a:rPr>
              <a:t> against natural hazards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595796DB-4098-46E0-8815-6C6C28449995}"/>
              </a:ext>
            </a:extLst>
          </p:cNvPr>
          <p:cNvSpPr txBox="1"/>
          <p:nvPr/>
        </p:nvSpPr>
        <p:spPr>
          <a:xfrm>
            <a:off x="9944132" y="5941084"/>
            <a:ext cx="2300630" cy="307777"/>
          </a:xfrm>
          <a:prstGeom prst="rect">
            <a:avLst/>
          </a:prstGeom>
          <a:noFill/>
        </p:spPr>
        <p:txBody>
          <a:bodyPr wrap="none" rtlCol="0">
            <a:spAutoFit/>
          </a:bodyPr>
          <a:lstStyle/>
          <a:p>
            <a:r>
              <a:rPr lang="en-GB" sz="1400" i="1" dirty="0">
                <a:latin typeface="Lato" panose="020F0502020204030203" pitchFamily="34" charset="0"/>
                <a:ea typeface="Lato" panose="020F0502020204030203" pitchFamily="34" charset="0"/>
                <a:cs typeface="Lato" panose="020F0502020204030203" pitchFamily="34" charset="0"/>
              </a:rPr>
              <a:t>Source: </a:t>
            </a:r>
            <a:r>
              <a:rPr lang="en-US"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hlinkClick r:id="rId5"/>
              </a:rPr>
              <a:t>Debele et al. (2019)</a:t>
            </a:r>
            <a:endParaRPr lang="en-GB"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2" name="Group 11">
            <a:extLst>
              <a:ext uri="{FF2B5EF4-FFF2-40B4-BE49-F238E27FC236}">
                <a16:creationId xmlns:a16="http://schemas.microsoft.com/office/drawing/2014/main" id="{FA3E7F11-BDF0-48A9-9AA2-F155C7775405}"/>
              </a:ext>
            </a:extLst>
          </p:cNvPr>
          <p:cNvGrpSpPr/>
          <p:nvPr/>
        </p:nvGrpSpPr>
        <p:grpSpPr>
          <a:xfrm>
            <a:off x="835230" y="2900846"/>
            <a:ext cx="4509076" cy="2891863"/>
            <a:chOff x="1565497" y="2946582"/>
            <a:chExt cx="3995785" cy="2581000"/>
          </a:xfrm>
        </p:grpSpPr>
        <p:pic>
          <p:nvPicPr>
            <p:cNvPr id="14" name="Picture 13">
              <a:extLst>
                <a:ext uri="{FF2B5EF4-FFF2-40B4-BE49-F238E27FC236}">
                  <a16:creationId xmlns:a16="http://schemas.microsoft.com/office/drawing/2014/main" id="{6D0CA913-6B48-4AF4-A3C6-D8354F4677B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4018" t="9098" r="25042" b="10864"/>
            <a:stretch/>
          </p:blipFill>
          <p:spPr>
            <a:xfrm>
              <a:off x="1565497" y="3075149"/>
              <a:ext cx="3941669" cy="2286000"/>
            </a:xfrm>
            <a:prstGeom prst="rect">
              <a:avLst/>
            </a:prstGeom>
          </p:spPr>
        </p:pic>
        <p:sp>
          <p:nvSpPr>
            <p:cNvPr id="22" name="TextBox 21">
              <a:extLst>
                <a:ext uri="{FF2B5EF4-FFF2-40B4-BE49-F238E27FC236}">
                  <a16:creationId xmlns:a16="http://schemas.microsoft.com/office/drawing/2014/main" id="{774771E6-5686-42E0-9EB8-C0BC45BE80DD}"/>
                </a:ext>
              </a:extLst>
            </p:cNvPr>
            <p:cNvSpPr txBox="1"/>
            <p:nvPr/>
          </p:nvSpPr>
          <p:spPr>
            <a:xfrm>
              <a:off x="2040999" y="5335297"/>
              <a:ext cx="696319" cy="192285"/>
            </a:xfrm>
            <a:prstGeom prst="rect">
              <a:avLst/>
            </a:prstGeom>
            <a:noFill/>
          </p:spPr>
          <p:txBody>
            <a:bodyPr wrap="square" rtlCol="0">
              <a:spAutoFit/>
            </a:bodyPr>
            <a:lstStyle/>
            <a:p>
              <a:r>
                <a:rPr lang="en-GB" sz="800">
                  <a:latin typeface="Lato" panose="020F0502020204030203" pitchFamily="34" charset="0"/>
                  <a:ea typeface="Lato" panose="020F0502020204030203" pitchFamily="34" charset="0"/>
                  <a:cs typeface="Lato" panose="020F0502020204030203" pitchFamily="34" charset="0"/>
                </a:rPr>
                <a:t>Coral reefs</a:t>
              </a:r>
            </a:p>
          </p:txBody>
        </p:sp>
        <p:sp>
          <p:nvSpPr>
            <p:cNvPr id="23" name="TextBox 22">
              <a:extLst>
                <a:ext uri="{FF2B5EF4-FFF2-40B4-BE49-F238E27FC236}">
                  <a16:creationId xmlns:a16="http://schemas.microsoft.com/office/drawing/2014/main" id="{FF251EDA-97A9-4923-A9E1-5E89BEE53E03}"/>
                </a:ext>
              </a:extLst>
            </p:cNvPr>
            <p:cNvSpPr txBox="1"/>
            <p:nvPr/>
          </p:nvSpPr>
          <p:spPr>
            <a:xfrm>
              <a:off x="2890494" y="5330888"/>
              <a:ext cx="696319" cy="192285"/>
            </a:xfrm>
            <a:prstGeom prst="rect">
              <a:avLst/>
            </a:prstGeom>
            <a:noFill/>
          </p:spPr>
          <p:txBody>
            <a:bodyPr wrap="square" rtlCol="0">
              <a:spAutoFit/>
            </a:bodyPr>
            <a:lstStyle/>
            <a:p>
              <a:r>
                <a:rPr lang="en-GB" sz="800">
                  <a:latin typeface="Lato" panose="020F0502020204030203" pitchFamily="34" charset="0"/>
                  <a:ea typeface="Lato" panose="020F0502020204030203" pitchFamily="34" charset="0"/>
                  <a:cs typeface="Lato" panose="020F0502020204030203" pitchFamily="34" charset="0"/>
                </a:rPr>
                <a:t>Mangroves</a:t>
              </a:r>
            </a:p>
          </p:txBody>
        </p:sp>
        <p:sp>
          <p:nvSpPr>
            <p:cNvPr id="24" name="TextBox 23">
              <a:extLst>
                <a:ext uri="{FF2B5EF4-FFF2-40B4-BE49-F238E27FC236}">
                  <a16:creationId xmlns:a16="http://schemas.microsoft.com/office/drawing/2014/main" id="{01475AD5-937F-41CD-9C5F-E5D530E8DD61}"/>
                </a:ext>
              </a:extLst>
            </p:cNvPr>
            <p:cNvSpPr txBox="1"/>
            <p:nvPr/>
          </p:nvSpPr>
          <p:spPr>
            <a:xfrm>
              <a:off x="3759900" y="5323404"/>
              <a:ext cx="755361" cy="192285"/>
            </a:xfrm>
            <a:prstGeom prst="rect">
              <a:avLst/>
            </a:prstGeom>
            <a:noFill/>
          </p:spPr>
          <p:txBody>
            <a:bodyPr wrap="square" rtlCol="0">
              <a:spAutoFit/>
            </a:bodyPr>
            <a:lstStyle/>
            <a:p>
              <a:r>
                <a:rPr lang="en-GB" sz="800">
                  <a:latin typeface="Lato" panose="020F0502020204030203" pitchFamily="34" charset="0"/>
                  <a:ea typeface="Lato" panose="020F0502020204030203" pitchFamily="34" charset="0"/>
                  <a:cs typeface="Lato" panose="020F0502020204030203" pitchFamily="34" charset="0"/>
                </a:rPr>
                <a:t>Salt-marshes</a:t>
              </a:r>
            </a:p>
          </p:txBody>
        </p:sp>
        <p:sp>
          <p:nvSpPr>
            <p:cNvPr id="26" name="TextBox 25">
              <a:extLst>
                <a:ext uri="{FF2B5EF4-FFF2-40B4-BE49-F238E27FC236}">
                  <a16:creationId xmlns:a16="http://schemas.microsoft.com/office/drawing/2014/main" id="{24624DF5-E742-4956-A610-1EF8831B0781}"/>
                </a:ext>
              </a:extLst>
            </p:cNvPr>
            <p:cNvSpPr txBox="1"/>
            <p:nvPr/>
          </p:nvSpPr>
          <p:spPr>
            <a:xfrm>
              <a:off x="4585453" y="5323403"/>
              <a:ext cx="975829" cy="192285"/>
            </a:xfrm>
            <a:prstGeom prst="rect">
              <a:avLst/>
            </a:prstGeom>
            <a:noFill/>
          </p:spPr>
          <p:txBody>
            <a:bodyPr wrap="square" rtlCol="0">
              <a:spAutoFit/>
            </a:bodyPr>
            <a:lstStyle/>
            <a:p>
              <a:r>
                <a:rPr lang="en-GB" sz="800">
                  <a:latin typeface="Lato" panose="020F0502020204030203" pitchFamily="34" charset="0"/>
                  <a:ea typeface="Lato" panose="020F0502020204030203" pitchFamily="34" charset="0"/>
                  <a:cs typeface="Lato" panose="020F0502020204030203" pitchFamily="34" charset="0"/>
                </a:rPr>
                <a:t>Seagrass/kelp beds</a:t>
              </a:r>
            </a:p>
          </p:txBody>
        </p:sp>
        <p:sp>
          <p:nvSpPr>
            <p:cNvPr id="28" name="Rectangle 27">
              <a:extLst>
                <a:ext uri="{FF2B5EF4-FFF2-40B4-BE49-F238E27FC236}">
                  <a16:creationId xmlns:a16="http://schemas.microsoft.com/office/drawing/2014/main" id="{6AD3F7A5-F4E4-4A0E-93A6-E05BFC5F02D7}"/>
                </a:ext>
              </a:extLst>
            </p:cNvPr>
            <p:cNvSpPr/>
            <p:nvPr/>
          </p:nvSpPr>
          <p:spPr>
            <a:xfrm>
              <a:off x="2519496" y="2946582"/>
              <a:ext cx="2134634" cy="329630"/>
            </a:xfrm>
            <a:prstGeom prst="rect">
              <a:avLst/>
            </a:prstGeom>
          </p:spPr>
          <p:txBody>
            <a:bodyPr wrap="square">
              <a:spAutoFit/>
            </a:bodyPr>
            <a:lstStyle/>
            <a:p>
              <a:pPr algn="ctr"/>
              <a:r>
                <a:rPr lang="en-GB" sz="900" b="1">
                  <a:latin typeface="Lato" panose="020F0502020204030203" pitchFamily="34" charset="0"/>
                  <a:ea typeface="Lato" panose="020F0502020204030203" pitchFamily="34" charset="0"/>
                  <a:cs typeface="Lato" panose="020F0502020204030203" pitchFamily="34" charset="0"/>
                </a:rPr>
                <a:t>Potential of  NBS against </a:t>
              </a:r>
              <a:r>
                <a:rPr lang="en-US" sz="900" b="1">
                  <a:latin typeface="Lato" panose="020F0502020204030203" pitchFamily="34" charset="0"/>
                  <a:ea typeface="Lato" panose="020F0502020204030203" pitchFamily="34" charset="0"/>
                  <a:cs typeface="Lato" panose="020F0502020204030203" pitchFamily="34" charset="0"/>
                </a:rPr>
                <a:t>flood wave height and coastal erosion</a:t>
              </a:r>
              <a:r>
                <a:rPr lang="en-GB" sz="900" b="1">
                  <a:latin typeface="Lato" panose="020F0502020204030203" pitchFamily="34" charset="0"/>
                  <a:ea typeface="Lato" panose="020F0502020204030203" pitchFamily="34" charset="0"/>
                  <a:cs typeface="Lato" panose="020F0502020204030203" pitchFamily="34" charset="0"/>
                </a:rPr>
                <a:t> (in %)</a:t>
              </a:r>
            </a:p>
          </p:txBody>
        </p:sp>
      </p:grpSp>
      <p:sp>
        <p:nvSpPr>
          <p:cNvPr id="39" name="Rectangle 38">
            <a:extLst>
              <a:ext uri="{FF2B5EF4-FFF2-40B4-BE49-F238E27FC236}">
                <a16:creationId xmlns:a16="http://schemas.microsoft.com/office/drawing/2014/main" id="{A608F209-D4D3-4D7B-9B30-A6444805C298}"/>
              </a:ext>
            </a:extLst>
          </p:cNvPr>
          <p:cNvSpPr/>
          <p:nvPr/>
        </p:nvSpPr>
        <p:spPr>
          <a:xfrm>
            <a:off x="6652501" y="2340959"/>
            <a:ext cx="4336624" cy="3329116"/>
          </a:xfrm>
          <a:prstGeom prst="rect">
            <a:avLst/>
          </a:prstGeom>
        </p:spPr>
        <p:txBody>
          <a:bodyPr wrap="square">
            <a:spAutoFit/>
          </a:bodyPr>
          <a:lstStyle/>
          <a:p>
            <a:pPr marL="342900" indent="-342900">
              <a:spcBef>
                <a:spcPts val="1400"/>
              </a:spcBef>
              <a:spcAft>
                <a:spcPts val="0"/>
              </a:spcAft>
              <a:buClr>
                <a:schemeClr val="tx1"/>
              </a:buClr>
              <a:buFont typeface="+mj-lt"/>
              <a:buAutoNum type="arabicParenR"/>
            </a:pPr>
            <a:r>
              <a:rPr lang="en-GB" sz="1700" dirty="0">
                <a:solidFill>
                  <a:srgbClr val="00B0F0"/>
                </a:solidFill>
                <a:latin typeface="Lato" panose="020F0502020204030203" pitchFamily="34" charset="0"/>
                <a:ea typeface="Lato" panose="020F0502020204030203" pitchFamily="34" charset="0"/>
                <a:cs typeface="Lato" panose="020F0502020204030203" pitchFamily="34" charset="0"/>
              </a:rPr>
              <a:t>Flooding</a:t>
            </a:r>
            <a:r>
              <a:rPr lang="en-GB" sz="1700" dirty="0">
                <a:latin typeface="Lato" panose="020F0502020204030203" pitchFamily="34" charset="0"/>
                <a:ea typeface="Lato" panose="020F0502020204030203" pitchFamily="34" charset="0"/>
                <a:cs typeface="Lato" panose="020F0502020204030203" pitchFamily="34" charset="0"/>
              </a:rPr>
              <a:t> is mostly managed by a hybrid approach (23%), followed by the green (20%) and blue approaches (13%)</a:t>
            </a:r>
            <a:br>
              <a:rPr lang="en-GB" sz="1700" dirty="0">
                <a:latin typeface="Lato" panose="020F0502020204030203" pitchFamily="34" charset="0"/>
                <a:ea typeface="Lato" panose="020F0502020204030203" pitchFamily="34" charset="0"/>
                <a:cs typeface="Lato" panose="020F0502020204030203" pitchFamily="34" charset="0"/>
              </a:rPr>
            </a:br>
            <a:endParaRPr lang="en-GB" sz="1700" dirty="0">
              <a:latin typeface="Lato" panose="020F0502020204030203" pitchFamily="34" charset="0"/>
              <a:ea typeface="Lato" panose="020F0502020204030203" pitchFamily="34" charset="0"/>
              <a:cs typeface="Lato" panose="020F0502020204030203" pitchFamily="34" charset="0"/>
            </a:endParaRPr>
          </a:p>
          <a:p>
            <a:pPr marL="342900" indent="-342900">
              <a:spcBef>
                <a:spcPts val="1400"/>
              </a:spcBef>
              <a:spcAft>
                <a:spcPts val="0"/>
              </a:spcAft>
              <a:buClr>
                <a:schemeClr val="tx1"/>
              </a:buClr>
              <a:buFont typeface="+mj-lt"/>
              <a:buAutoNum type="arabicParenR"/>
            </a:pPr>
            <a:r>
              <a:rPr lang="en-GB" sz="1700" dirty="0">
                <a:solidFill>
                  <a:srgbClr val="00B0F0"/>
                </a:solidFill>
                <a:latin typeface="Lato" panose="020F0502020204030203" pitchFamily="34" charset="0"/>
                <a:ea typeface="Lato" panose="020F0502020204030203" pitchFamily="34" charset="0"/>
                <a:cs typeface="Lato" panose="020F0502020204030203" pitchFamily="34" charset="0"/>
              </a:rPr>
              <a:t>Heatwaves </a:t>
            </a:r>
            <a:r>
              <a:rPr lang="en-GB" sz="1700" dirty="0">
                <a:latin typeface="Lato" panose="020F0502020204030203" pitchFamily="34" charset="0"/>
                <a:ea typeface="Lato" panose="020F0502020204030203" pitchFamily="34" charset="0"/>
                <a:cs typeface="Lato" panose="020F0502020204030203" pitchFamily="34" charset="0"/>
              </a:rPr>
              <a:t>are mostly managed by green approaches (20%)</a:t>
            </a:r>
            <a:br>
              <a:rPr lang="en-GB" sz="1700" dirty="0">
                <a:latin typeface="Lato" panose="020F0502020204030203" pitchFamily="34" charset="0"/>
                <a:ea typeface="Lato" panose="020F0502020204030203" pitchFamily="34" charset="0"/>
                <a:cs typeface="Lato" panose="020F0502020204030203" pitchFamily="34" charset="0"/>
              </a:rPr>
            </a:br>
            <a:endParaRPr lang="en-GB" sz="1700" dirty="0">
              <a:latin typeface="Lato" panose="020F0502020204030203" pitchFamily="34" charset="0"/>
              <a:ea typeface="Lato" panose="020F0502020204030203" pitchFamily="34" charset="0"/>
              <a:cs typeface="Lato" panose="020F0502020204030203" pitchFamily="34" charset="0"/>
            </a:endParaRPr>
          </a:p>
          <a:p>
            <a:pPr marL="342900" indent="-342900">
              <a:spcBef>
                <a:spcPts val="1400"/>
              </a:spcBef>
              <a:spcAft>
                <a:spcPts val="0"/>
              </a:spcAft>
              <a:buClr>
                <a:schemeClr val="tx1"/>
              </a:buClr>
              <a:buFont typeface="+mj-lt"/>
              <a:buAutoNum type="arabicParenR"/>
            </a:pPr>
            <a:r>
              <a:rPr lang="en-GB" sz="1700" dirty="0">
                <a:latin typeface="Lato" panose="020F0502020204030203" pitchFamily="34" charset="0"/>
                <a:ea typeface="Lato" panose="020F0502020204030203" pitchFamily="34" charset="0"/>
                <a:cs typeface="Lato" panose="020F0502020204030203" pitchFamily="34" charset="0"/>
              </a:rPr>
              <a:t>Overall, 56% of NBS in the EU aim to manage flooding risks and </a:t>
            </a:r>
            <a:r>
              <a:rPr lang="en-GB" sz="1700" dirty="0">
                <a:solidFill>
                  <a:srgbClr val="00B0F0"/>
                </a:solidFill>
                <a:latin typeface="Lato" panose="020F0502020204030203" pitchFamily="34" charset="0"/>
                <a:ea typeface="Lato" panose="020F0502020204030203" pitchFamily="34" charset="0"/>
                <a:cs typeface="Lato" panose="020F0502020204030203" pitchFamily="34" charset="0"/>
              </a:rPr>
              <a:t>44% </a:t>
            </a:r>
            <a:r>
              <a:rPr lang="en-GB" sz="1700" dirty="0">
                <a:latin typeface="Lato" panose="020F0502020204030203" pitchFamily="34" charset="0"/>
                <a:ea typeface="Lato" panose="020F0502020204030203" pitchFamily="34" charset="0"/>
                <a:cs typeface="Lato" panose="020F0502020204030203" pitchFamily="34" charset="0"/>
              </a:rPr>
              <a:t>are designed to manage the other HMHs Source:</a:t>
            </a:r>
          </a:p>
        </p:txBody>
      </p:sp>
      <p:sp>
        <p:nvSpPr>
          <p:cNvPr id="40" name="Rectangle 39">
            <a:extLst>
              <a:ext uri="{FF2B5EF4-FFF2-40B4-BE49-F238E27FC236}">
                <a16:creationId xmlns:a16="http://schemas.microsoft.com/office/drawing/2014/main" id="{1DEF2B08-F949-4764-A781-C3CE10580EEA}"/>
              </a:ext>
            </a:extLst>
          </p:cNvPr>
          <p:cNvSpPr/>
          <p:nvPr/>
        </p:nvSpPr>
        <p:spPr>
          <a:xfrm>
            <a:off x="6186818" y="1656103"/>
            <a:ext cx="3608680" cy="369332"/>
          </a:xfrm>
          <a:prstGeom prst="rect">
            <a:avLst/>
          </a:prstGeom>
        </p:spPr>
        <p:txBody>
          <a:bodyPr wrap="none">
            <a:spAutoFit/>
          </a:bodyPr>
          <a:lstStyle/>
          <a:p>
            <a:pPr>
              <a:spcBef>
                <a:spcPts val="1400"/>
              </a:spcBef>
              <a:spcAft>
                <a:spcPts val="0"/>
              </a:spcAft>
            </a:pPr>
            <a:r>
              <a:rPr lang="en-US">
                <a:latin typeface="Lato" panose="020F0502020204030203" pitchFamily="34" charset="0"/>
                <a:ea typeface="Lato" panose="020F0502020204030203" pitchFamily="34" charset="0"/>
                <a:cs typeface="Lato" panose="020F0502020204030203" pitchFamily="34" charset="0"/>
              </a:rPr>
              <a:t>Based on </a:t>
            </a:r>
            <a:r>
              <a:rPr lang="en-US">
                <a:solidFill>
                  <a:srgbClr val="00B0F0"/>
                </a:solidFill>
                <a:latin typeface="Lato" panose="020F0502020204030203" pitchFamily="34" charset="0"/>
                <a:ea typeface="Lato" panose="020F0502020204030203" pitchFamily="34" charset="0"/>
                <a:cs typeface="Lato" panose="020F0502020204030203" pitchFamily="34" charset="0"/>
              </a:rPr>
              <a:t>~300 </a:t>
            </a:r>
            <a:r>
              <a:rPr lang="en-US" err="1">
                <a:solidFill>
                  <a:srgbClr val="00B0F0"/>
                </a:solidFill>
                <a:latin typeface="Lato" panose="020F0502020204030203" pitchFamily="34" charset="0"/>
                <a:ea typeface="Lato" panose="020F0502020204030203" pitchFamily="34" charset="0"/>
                <a:cs typeface="Lato" panose="020F0502020204030203" pitchFamily="34" charset="0"/>
              </a:rPr>
              <a:t>NbS</a:t>
            </a:r>
            <a:r>
              <a:rPr lang="en-US">
                <a:solidFill>
                  <a:srgbClr val="00B0F0"/>
                </a:solidFill>
                <a:latin typeface="Lato" panose="020F0502020204030203" pitchFamily="34" charset="0"/>
                <a:ea typeface="Lato" panose="020F0502020204030203" pitchFamily="34" charset="0"/>
                <a:cs typeface="Lato" panose="020F0502020204030203" pitchFamily="34" charset="0"/>
              </a:rPr>
              <a:t> </a:t>
            </a:r>
            <a:r>
              <a:rPr lang="en-US">
                <a:latin typeface="Lato" panose="020F0502020204030203" pitchFamily="34" charset="0"/>
                <a:ea typeface="Lato" panose="020F0502020204030203" pitchFamily="34" charset="0"/>
                <a:cs typeface="Lato" panose="020F0502020204030203" pitchFamily="34" charset="0"/>
              </a:rPr>
              <a:t>case studies: </a:t>
            </a:r>
            <a:endParaRPr lang="en-GB">
              <a:latin typeface="Lato" panose="020F0502020204030203" pitchFamily="34" charset="0"/>
              <a:ea typeface="Lato" panose="020F0502020204030203" pitchFamily="34" charset="0"/>
              <a:cs typeface="Lato" panose="020F0502020204030203" pitchFamily="34" charset="0"/>
            </a:endParaRPr>
          </a:p>
        </p:txBody>
      </p:sp>
      <p:sp>
        <p:nvSpPr>
          <p:cNvPr id="42" name="TextBox 41">
            <a:extLst>
              <a:ext uri="{FF2B5EF4-FFF2-40B4-BE49-F238E27FC236}">
                <a16:creationId xmlns:a16="http://schemas.microsoft.com/office/drawing/2014/main" id="{D9E18811-C7C1-CEEE-7458-6FC704EE56A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25</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3" name="Rectangle 42">
            <a:extLst>
              <a:ext uri="{FF2B5EF4-FFF2-40B4-BE49-F238E27FC236}">
                <a16:creationId xmlns:a16="http://schemas.microsoft.com/office/drawing/2014/main" id="{CF3E66E3-A1D4-E24A-436F-DB5867878C74}"/>
              </a:ext>
            </a:extLst>
          </p:cNvPr>
          <p:cNvSpPr/>
          <p:nvPr/>
        </p:nvSpPr>
        <p:spPr>
          <a:xfrm>
            <a:off x="564976" y="1587877"/>
            <a:ext cx="4606879" cy="923330"/>
          </a:xfrm>
          <a:prstGeom prst="rect">
            <a:avLst/>
          </a:prstGeom>
        </p:spPr>
        <p:txBody>
          <a:bodyPr wrap="square">
            <a:spAutoFit/>
          </a:bodyPr>
          <a:lstStyle/>
          <a:p>
            <a:pPr>
              <a:spcBef>
                <a:spcPts val="1400"/>
              </a:spcBef>
            </a:pPr>
            <a:r>
              <a:rPr lang="en-US">
                <a:solidFill>
                  <a:srgbClr val="00B0F0"/>
                </a:solidFill>
                <a:latin typeface="Lato" panose="020F0502020204030203" pitchFamily="34" charset="0"/>
                <a:ea typeface="Lato" panose="020F0502020204030203" pitchFamily="34" charset="0"/>
                <a:cs typeface="Lato" panose="020F0502020204030203" pitchFamily="34" charset="0"/>
              </a:rPr>
              <a:t>Example:</a:t>
            </a:r>
            <a:br>
              <a:rPr lang="en-US">
                <a:solidFill>
                  <a:srgbClr val="00B0F0"/>
                </a:solidFill>
                <a:latin typeface="Lato" panose="020F0502020204030203" pitchFamily="34" charset="0"/>
                <a:ea typeface="Lato" panose="020F0502020204030203" pitchFamily="34" charset="0"/>
                <a:cs typeface="Lato" panose="020F0502020204030203" pitchFamily="34" charset="0"/>
              </a:rPr>
            </a:br>
            <a:r>
              <a:rPr lang="en-US">
                <a:solidFill>
                  <a:srgbClr val="00B0F0"/>
                </a:solidFill>
                <a:latin typeface="Lato" panose="020F0502020204030203" pitchFamily="34" charset="0"/>
                <a:ea typeface="Lato" panose="020F0502020204030203" pitchFamily="34" charset="0"/>
                <a:cs typeface="Lato" panose="020F0502020204030203" pitchFamily="34" charset="0"/>
              </a:rPr>
              <a:t>Salt marshes </a:t>
            </a:r>
            <a:r>
              <a:rPr lang="en-US">
                <a:latin typeface="Lato" panose="020F0502020204030203" pitchFamily="34" charset="0"/>
                <a:ea typeface="Lato" panose="020F0502020204030203" pitchFamily="34" charset="0"/>
                <a:cs typeface="Lato" panose="020F0502020204030203" pitchFamily="34" charset="0"/>
              </a:rPr>
              <a:t>and </a:t>
            </a:r>
            <a:r>
              <a:rPr lang="en-US">
                <a:solidFill>
                  <a:srgbClr val="00B0F0"/>
                </a:solidFill>
                <a:latin typeface="Lato" panose="020F0502020204030203" pitchFamily="34" charset="0"/>
                <a:ea typeface="Lato" panose="020F0502020204030203" pitchFamily="34" charset="0"/>
                <a:cs typeface="Lato" panose="020F0502020204030203" pitchFamily="34" charset="0"/>
              </a:rPr>
              <a:t>coral reefs </a:t>
            </a:r>
            <a:r>
              <a:rPr lang="en-US">
                <a:latin typeface="Lato" panose="020F0502020204030203" pitchFamily="34" charset="0"/>
                <a:ea typeface="Lato" panose="020F0502020204030203" pitchFamily="34" charset="0"/>
                <a:cs typeface="Lato" panose="020F0502020204030203" pitchFamily="34" charset="0"/>
              </a:rPr>
              <a:t>reduced flood waves and coastal erosion by </a:t>
            </a:r>
            <a:r>
              <a:rPr lang="en-US">
                <a:solidFill>
                  <a:srgbClr val="00B0F0"/>
                </a:solidFill>
                <a:latin typeface="Lato" panose="020F0502020204030203" pitchFamily="34" charset="0"/>
                <a:ea typeface="Lato" panose="020F0502020204030203" pitchFamily="34" charset="0"/>
                <a:cs typeface="Lato" panose="020F0502020204030203" pitchFamily="34" charset="0"/>
              </a:rPr>
              <a:t>~72% &amp; 70%</a:t>
            </a:r>
            <a:endParaRPr lang="en-GB">
              <a:solidFill>
                <a:srgbClr val="00B0F0"/>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10353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Effect transition="in" filter="barn(inVertical)">
                                      <p:cBhvr>
                                        <p:cTn id="7" dur="500"/>
                                        <p:tgtEl>
                                          <p:spTgt spid="39">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9">
                                            <p:txEl>
                                              <p:pRg st="1" end="1"/>
                                            </p:txEl>
                                          </p:spTgt>
                                        </p:tgtEl>
                                        <p:attrNameLst>
                                          <p:attrName>style.visibility</p:attrName>
                                        </p:attrNameLst>
                                      </p:cBhvr>
                                      <p:to>
                                        <p:strVal val="visible"/>
                                      </p:to>
                                    </p:set>
                                    <p:animEffect transition="in" filter="barn(inVertical)">
                                      <p:cBhvr>
                                        <p:cTn id="10" dur="500"/>
                                        <p:tgtEl>
                                          <p:spTgt spid="39">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9">
                                            <p:txEl>
                                              <p:pRg st="2" end="2"/>
                                            </p:txEl>
                                          </p:spTgt>
                                        </p:tgtEl>
                                        <p:attrNameLst>
                                          <p:attrName>style.visibility</p:attrName>
                                        </p:attrNameLst>
                                      </p:cBhvr>
                                      <p:to>
                                        <p:strVal val="visible"/>
                                      </p:to>
                                    </p:set>
                                    <p:animEffect transition="in" filter="barn(inVertical)">
                                      <p:cBhvr>
                                        <p:cTn id="13" dur="500"/>
                                        <p:tgtEl>
                                          <p:spTgt spid="3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3"/>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Value of </a:t>
            </a:r>
            <a:r>
              <a:rPr lang="en-GB" sz="3200" b="1"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a:solidFill>
                  <a:schemeClr val="bg1"/>
                </a:solidFill>
                <a:latin typeface="Lato" panose="020F0502020204030203" pitchFamily="34" charset="0"/>
                <a:ea typeface="Lato" panose="020F0502020204030203" pitchFamily="34" charset="0"/>
                <a:cs typeface="Lato" panose="020F0502020204030203" pitchFamily="34" charset="0"/>
              </a:rPr>
              <a:t> vs. grey approaches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1" name="Group 10">
            <a:extLst>
              <a:ext uri="{FF2B5EF4-FFF2-40B4-BE49-F238E27FC236}">
                <a16:creationId xmlns:a16="http://schemas.microsoft.com/office/drawing/2014/main" id="{4804C84F-7A3F-4C7F-B847-78A543C2396C}"/>
              </a:ext>
            </a:extLst>
          </p:cNvPr>
          <p:cNvGrpSpPr/>
          <p:nvPr/>
        </p:nvGrpSpPr>
        <p:grpSpPr>
          <a:xfrm>
            <a:off x="509046" y="2094671"/>
            <a:ext cx="5854042" cy="3052364"/>
            <a:chOff x="566078" y="1549064"/>
            <a:chExt cx="4370207" cy="1879389"/>
          </a:xfrm>
        </p:grpSpPr>
        <p:pic>
          <p:nvPicPr>
            <p:cNvPr id="12" name="Picture 11">
              <a:extLst>
                <a:ext uri="{FF2B5EF4-FFF2-40B4-BE49-F238E27FC236}">
                  <a16:creationId xmlns:a16="http://schemas.microsoft.com/office/drawing/2014/main" id="{10AD4308-7AC7-4207-95D5-92B02D2B52C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6508" t="54276" r="5972" b="9898"/>
            <a:stretch/>
          </p:blipFill>
          <p:spPr>
            <a:xfrm>
              <a:off x="566078" y="1813435"/>
              <a:ext cx="4242762" cy="1401120"/>
            </a:xfrm>
            <a:prstGeom prst="rect">
              <a:avLst/>
            </a:prstGeom>
          </p:spPr>
        </p:pic>
        <p:sp>
          <p:nvSpPr>
            <p:cNvPr id="13" name="TextBox 12">
              <a:extLst>
                <a:ext uri="{FF2B5EF4-FFF2-40B4-BE49-F238E27FC236}">
                  <a16:creationId xmlns:a16="http://schemas.microsoft.com/office/drawing/2014/main" id="{4123908C-31BD-4973-A684-04A9E8C82C95}"/>
                </a:ext>
              </a:extLst>
            </p:cNvPr>
            <p:cNvSpPr txBox="1"/>
            <p:nvPr/>
          </p:nvSpPr>
          <p:spPr>
            <a:xfrm>
              <a:off x="899233" y="3160472"/>
              <a:ext cx="520688" cy="170870"/>
            </a:xfrm>
            <a:prstGeom prst="rect">
              <a:avLst/>
            </a:prstGeom>
            <a:noFill/>
          </p:spPr>
          <p:txBody>
            <a:bodyPr wrap="square" rtlCol="0">
              <a:spAutoFit/>
            </a:bodyPr>
            <a:lstStyle/>
            <a:p>
              <a:r>
                <a:rPr lang="en-GB" sz="900">
                  <a:latin typeface="Lato" panose="020F0502020204030203" pitchFamily="34" charset="0"/>
                  <a:ea typeface="Lato" panose="020F0502020204030203" pitchFamily="34" charset="0"/>
                  <a:cs typeface="Lato" panose="020F0502020204030203" pitchFamily="34" charset="0"/>
                </a:rPr>
                <a:t>Levees</a:t>
              </a:r>
            </a:p>
          </p:txBody>
        </p:sp>
        <p:sp>
          <p:nvSpPr>
            <p:cNvPr id="14" name="TextBox 13">
              <a:extLst>
                <a:ext uri="{FF2B5EF4-FFF2-40B4-BE49-F238E27FC236}">
                  <a16:creationId xmlns:a16="http://schemas.microsoft.com/office/drawing/2014/main" id="{5CC80BA1-1507-4CD1-A2E5-1938E9277E11}"/>
                </a:ext>
              </a:extLst>
            </p:cNvPr>
            <p:cNvSpPr txBox="1"/>
            <p:nvPr/>
          </p:nvSpPr>
          <p:spPr>
            <a:xfrm>
              <a:off x="1361406" y="3155060"/>
              <a:ext cx="696319" cy="170870"/>
            </a:xfrm>
            <a:prstGeom prst="rect">
              <a:avLst/>
            </a:prstGeom>
            <a:noFill/>
          </p:spPr>
          <p:txBody>
            <a:bodyPr wrap="square" rtlCol="0">
              <a:spAutoFit/>
            </a:bodyPr>
            <a:lstStyle/>
            <a:p>
              <a:r>
                <a:rPr lang="en-GB" sz="900">
                  <a:latin typeface="Lato" panose="020F0502020204030203" pitchFamily="34" charset="0"/>
                  <a:ea typeface="Lato" panose="020F0502020204030203" pitchFamily="34" charset="0"/>
                  <a:cs typeface="Lato" panose="020F0502020204030203" pitchFamily="34" charset="0"/>
                </a:rPr>
                <a:t>Sandbags</a:t>
              </a:r>
            </a:p>
          </p:txBody>
        </p:sp>
        <p:sp>
          <p:nvSpPr>
            <p:cNvPr id="15" name="TextBox 14">
              <a:extLst>
                <a:ext uri="{FF2B5EF4-FFF2-40B4-BE49-F238E27FC236}">
                  <a16:creationId xmlns:a16="http://schemas.microsoft.com/office/drawing/2014/main" id="{846175D7-EABB-4124-BB7A-8D55485BB564}"/>
                </a:ext>
              </a:extLst>
            </p:cNvPr>
            <p:cNvSpPr txBox="1"/>
            <p:nvPr/>
          </p:nvSpPr>
          <p:spPr>
            <a:xfrm>
              <a:off x="1922927" y="3148671"/>
              <a:ext cx="392816" cy="170870"/>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Dykes</a:t>
              </a:r>
            </a:p>
          </p:txBody>
        </p:sp>
        <p:sp>
          <p:nvSpPr>
            <p:cNvPr id="22" name="TextBox 21">
              <a:extLst>
                <a:ext uri="{FF2B5EF4-FFF2-40B4-BE49-F238E27FC236}">
                  <a16:creationId xmlns:a16="http://schemas.microsoft.com/office/drawing/2014/main" id="{0E5CFEA2-BEB4-40FC-A42D-B40267C2EF70}"/>
                </a:ext>
              </a:extLst>
            </p:cNvPr>
            <p:cNvSpPr txBox="1"/>
            <p:nvPr/>
          </p:nvSpPr>
          <p:spPr>
            <a:xfrm>
              <a:off x="2314171" y="3137768"/>
              <a:ext cx="508203" cy="273393"/>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Home </a:t>
              </a:r>
            </a:p>
            <a:p>
              <a:r>
                <a:rPr lang="en-GB" sz="900">
                  <a:latin typeface="Lato" panose="020F0502020204030203" pitchFamily="34" charset="0"/>
                  <a:ea typeface="Lato" panose="020F0502020204030203" pitchFamily="34" charset="0"/>
                  <a:cs typeface="Lato" panose="020F0502020204030203" pitchFamily="34" charset="0"/>
                </a:rPr>
                <a:t>elevation</a:t>
              </a:r>
            </a:p>
          </p:txBody>
        </p:sp>
        <p:sp>
          <p:nvSpPr>
            <p:cNvPr id="23" name="TextBox 22">
              <a:extLst>
                <a:ext uri="{FF2B5EF4-FFF2-40B4-BE49-F238E27FC236}">
                  <a16:creationId xmlns:a16="http://schemas.microsoft.com/office/drawing/2014/main" id="{BBA18E6D-CDF3-4A22-A8AB-204CBF8B3F72}"/>
                </a:ext>
              </a:extLst>
            </p:cNvPr>
            <p:cNvSpPr txBox="1"/>
            <p:nvPr/>
          </p:nvSpPr>
          <p:spPr>
            <a:xfrm>
              <a:off x="3302922" y="3139828"/>
              <a:ext cx="567150" cy="273393"/>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Barrier </a:t>
              </a:r>
            </a:p>
            <a:p>
              <a:r>
                <a:rPr lang="en-GB" sz="900">
                  <a:latin typeface="Lato" panose="020F0502020204030203" pitchFamily="34" charset="0"/>
                  <a:ea typeface="Lato" panose="020F0502020204030203" pitchFamily="34" charset="0"/>
                  <a:cs typeface="Lato" panose="020F0502020204030203" pitchFamily="34" charset="0"/>
                </a:rPr>
                <a:t>island rest.</a:t>
              </a:r>
            </a:p>
          </p:txBody>
        </p:sp>
        <p:sp>
          <p:nvSpPr>
            <p:cNvPr id="24" name="TextBox 23">
              <a:extLst>
                <a:ext uri="{FF2B5EF4-FFF2-40B4-BE49-F238E27FC236}">
                  <a16:creationId xmlns:a16="http://schemas.microsoft.com/office/drawing/2014/main" id="{11E44430-6050-47F7-949F-B1D4500D4FD4}"/>
                </a:ext>
              </a:extLst>
            </p:cNvPr>
            <p:cNvSpPr txBox="1"/>
            <p:nvPr/>
          </p:nvSpPr>
          <p:spPr>
            <a:xfrm>
              <a:off x="2804056" y="3155060"/>
              <a:ext cx="485627" cy="273393"/>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Wetland</a:t>
              </a:r>
            </a:p>
            <a:p>
              <a:r>
                <a:rPr lang="en-GB" sz="900">
                  <a:latin typeface="Lato" panose="020F0502020204030203" pitchFamily="34" charset="0"/>
                  <a:ea typeface="Lato" panose="020F0502020204030203" pitchFamily="34" charset="0"/>
                  <a:cs typeface="Lato" panose="020F0502020204030203" pitchFamily="34" charset="0"/>
                </a:rPr>
                <a:t>  rest.</a:t>
              </a:r>
            </a:p>
          </p:txBody>
        </p:sp>
        <p:sp>
          <p:nvSpPr>
            <p:cNvPr id="26" name="TextBox 25">
              <a:extLst>
                <a:ext uri="{FF2B5EF4-FFF2-40B4-BE49-F238E27FC236}">
                  <a16:creationId xmlns:a16="http://schemas.microsoft.com/office/drawing/2014/main" id="{F18471B0-3893-412D-A870-F484E03791DB}"/>
                </a:ext>
              </a:extLst>
            </p:cNvPr>
            <p:cNvSpPr txBox="1"/>
            <p:nvPr/>
          </p:nvSpPr>
          <p:spPr>
            <a:xfrm>
              <a:off x="3773311" y="3147443"/>
              <a:ext cx="499423" cy="273393"/>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Oyster </a:t>
              </a:r>
            </a:p>
            <a:p>
              <a:r>
                <a:rPr lang="en-GB" sz="900">
                  <a:latin typeface="Lato" panose="020F0502020204030203" pitchFamily="34" charset="0"/>
                  <a:ea typeface="Lato" panose="020F0502020204030203" pitchFamily="34" charset="0"/>
                  <a:cs typeface="Lato" panose="020F0502020204030203" pitchFamily="34" charset="0"/>
                </a:rPr>
                <a:t>reef rest.</a:t>
              </a:r>
            </a:p>
          </p:txBody>
        </p:sp>
        <p:sp>
          <p:nvSpPr>
            <p:cNvPr id="27" name="TextBox 26">
              <a:extLst>
                <a:ext uri="{FF2B5EF4-FFF2-40B4-BE49-F238E27FC236}">
                  <a16:creationId xmlns:a16="http://schemas.microsoft.com/office/drawing/2014/main" id="{DEFF81C4-92E6-4CD7-867D-BCF248527E8E}"/>
                </a:ext>
              </a:extLst>
            </p:cNvPr>
            <p:cNvSpPr txBox="1"/>
            <p:nvPr/>
          </p:nvSpPr>
          <p:spPr>
            <a:xfrm>
              <a:off x="4270053" y="3137769"/>
              <a:ext cx="666232" cy="273393"/>
            </a:xfrm>
            <a:prstGeom prst="rect">
              <a:avLst/>
            </a:prstGeom>
            <a:noFill/>
          </p:spPr>
          <p:txBody>
            <a:bodyPr wrap="none" rtlCol="0">
              <a:spAutoFit/>
            </a:bodyPr>
            <a:lstStyle/>
            <a:p>
              <a:r>
                <a:rPr lang="en-GB" sz="900">
                  <a:latin typeface="Lato" panose="020F0502020204030203" pitchFamily="34" charset="0"/>
                  <a:ea typeface="Lato" panose="020F0502020204030203" pitchFamily="34" charset="0"/>
                  <a:cs typeface="Lato" panose="020F0502020204030203" pitchFamily="34" charset="0"/>
                </a:rPr>
                <a:t>Beach</a:t>
              </a:r>
            </a:p>
            <a:p>
              <a:r>
                <a:rPr lang="en-GB" sz="900">
                  <a:latin typeface="Lato" panose="020F0502020204030203" pitchFamily="34" charset="0"/>
                  <a:ea typeface="Lato" panose="020F0502020204030203" pitchFamily="34" charset="0"/>
                  <a:cs typeface="Lato" panose="020F0502020204030203" pitchFamily="34" charset="0"/>
                </a:rPr>
                <a:t> nourishment</a:t>
              </a:r>
            </a:p>
          </p:txBody>
        </p:sp>
        <p:sp>
          <p:nvSpPr>
            <p:cNvPr id="28" name="TextBox 27">
              <a:extLst>
                <a:ext uri="{FF2B5EF4-FFF2-40B4-BE49-F238E27FC236}">
                  <a16:creationId xmlns:a16="http://schemas.microsoft.com/office/drawing/2014/main" id="{ED37DCAB-AABB-423B-B75C-CE59A0479AB8}"/>
                </a:ext>
              </a:extLst>
            </p:cNvPr>
            <p:cNvSpPr txBox="1"/>
            <p:nvPr/>
          </p:nvSpPr>
          <p:spPr>
            <a:xfrm>
              <a:off x="1670610" y="1549064"/>
              <a:ext cx="2599443" cy="284255"/>
            </a:xfrm>
            <a:prstGeom prst="rect">
              <a:avLst/>
            </a:prstGeom>
            <a:noFill/>
          </p:spPr>
          <p:txBody>
            <a:bodyPr wrap="none" rtlCol="0">
              <a:spAutoFit/>
            </a:bodyPr>
            <a:lstStyle/>
            <a:p>
              <a:pPr algn="ctr"/>
              <a:r>
                <a:rPr lang="en-GB" sz="1200" b="1">
                  <a:latin typeface="Lato" panose="020F0502020204030203" pitchFamily="34" charset="0"/>
                  <a:ea typeface="Lato" panose="020F0502020204030203" pitchFamily="34" charset="0"/>
                  <a:cs typeface="Lato" panose="020F0502020204030203" pitchFamily="34" charset="0"/>
                </a:rPr>
                <a:t>Nature-based Solutions versus grey approaches:</a:t>
              </a:r>
            </a:p>
            <a:p>
              <a:pPr algn="ctr"/>
              <a:r>
                <a:rPr lang="en-GB" sz="1200" b="1">
                  <a:latin typeface="Lato" panose="020F0502020204030203" pitchFamily="34" charset="0"/>
                  <a:ea typeface="Lato" panose="020F0502020204030203" pitchFamily="34" charset="0"/>
                  <a:cs typeface="Lato" panose="020F0502020204030203" pitchFamily="34" charset="0"/>
                </a:rPr>
                <a:t> Costs and benefits</a:t>
              </a:r>
            </a:p>
          </p:txBody>
        </p:sp>
      </p:grpSp>
      <p:sp>
        <p:nvSpPr>
          <p:cNvPr id="30" name="Rectangle 29">
            <a:extLst>
              <a:ext uri="{FF2B5EF4-FFF2-40B4-BE49-F238E27FC236}">
                <a16:creationId xmlns:a16="http://schemas.microsoft.com/office/drawing/2014/main" id="{3ABD34A4-937B-4B72-9052-98576D6B7527}"/>
              </a:ext>
            </a:extLst>
          </p:cNvPr>
          <p:cNvSpPr/>
          <p:nvPr/>
        </p:nvSpPr>
        <p:spPr>
          <a:xfrm>
            <a:off x="6668525" y="1373541"/>
            <a:ext cx="5083627" cy="4508927"/>
          </a:xfrm>
          <a:prstGeom prst="rect">
            <a:avLst/>
          </a:prstGeom>
        </p:spPr>
        <p:txBody>
          <a:bodyPr wrap="square" lIns="91440" tIns="45720" rIns="91440" bIns="45720" anchor="t">
            <a:spAutoFit/>
          </a:bodyPr>
          <a:lstStyle/>
          <a:p>
            <a:pPr marL="285750" indent="-285750">
              <a:spcBef>
                <a:spcPts val="1400"/>
              </a:spcBef>
              <a:buFont typeface="Arial" panose="020B0604020202020204" pitchFamily="34" charset="0"/>
              <a:buChar char="•"/>
            </a:pPr>
            <a:r>
              <a:rPr lang="en-US">
                <a:latin typeface="Lato"/>
                <a:ea typeface="Lato"/>
                <a:cs typeface="Lato"/>
              </a:rPr>
              <a:t>Comparison between </a:t>
            </a:r>
            <a:r>
              <a:rPr lang="en-US" err="1">
                <a:latin typeface="Lato"/>
                <a:ea typeface="Lato"/>
                <a:cs typeface="Lato"/>
              </a:rPr>
              <a:t>NbS</a:t>
            </a:r>
            <a:r>
              <a:rPr lang="en-US">
                <a:latin typeface="Lato"/>
                <a:ea typeface="Lato"/>
                <a:cs typeface="Lato"/>
              </a:rPr>
              <a:t> and grey measures show </a:t>
            </a:r>
            <a:r>
              <a:rPr lang="en-US">
                <a:solidFill>
                  <a:srgbClr val="34C4F2"/>
                </a:solidFill>
                <a:latin typeface="Lato"/>
                <a:ea typeface="Lato"/>
                <a:cs typeface="Lato"/>
              </a:rPr>
              <a:t>~85% </a:t>
            </a:r>
            <a:r>
              <a:rPr lang="en-US">
                <a:latin typeface="Lato"/>
                <a:ea typeface="Lato"/>
                <a:cs typeface="Lato"/>
              </a:rPr>
              <a:t>of HMHs management using </a:t>
            </a:r>
            <a:r>
              <a:rPr lang="en-US" err="1">
                <a:latin typeface="Lato"/>
                <a:ea typeface="Lato"/>
                <a:cs typeface="Lato"/>
              </a:rPr>
              <a:t>NbS</a:t>
            </a:r>
            <a:r>
              <a:rPr lang="en-US">
                <a:latin typeface="Lato"/>
                <a:ea typeface="Lato"/>
                <a:cs typeface="Lato"/>
              </a:rPr>
              <a:t> were cost-effective</a:t>
            </a:r>
            <a:br>
              <a:rPr lang="en-US">
                <a:latin typeface="Lato" panose="020F0502020204030203" pitchFamily="34" charset="0"/>
                <a:ea typeface="Lato" panose="020F0502020204030203" pitchFamily="34" charset="0"/>
                <a:cs typeface="Lato" panose="020F0502020204030203" pitchFamily="34" charset="0"/>
              </a:rPr>
            </a:br>
            <a:endParaRPr lang="en-US">
              <a:latin typeface="Lato" panose="020F0502020204030203" pitchFamily="34" charset="0"/>
              <a:ea typeface="Lato" panose="020F0502020204030203" pitchFamily="34" charset="0"/>
              <a:cs typeface="Lato" panose="020F0502020204030203" pitchFamily="34" charset="0"/>
            </a:endParaRPr>
          </a:p>
          <a:p>
            <a:pPr marL="285750" indent="-285750">
              <a:spcBef>
                <a:spcPts val="1400"/>
              </a:spcBef>
              <a:buClr>
                <a:schemeClr val="tx1"/>
              </a:buClr>
              <a:buFont typeface="Arial" panose="020B0604020202020204" pitchFamily="34" charset="0"/>
              <a:buChar char="•"/>
            </a:pPr>
            <a:r>
              <a:rPr lang="en-US">
                <a:solidFill>
                  <a:srgbClr val="23C0F1"/>
                </a:solidFill>
                <a:latin typeface="Lato"/>
                <a:ea typeface="Lato"/>
                <a:cs typeface="Lato"/>
              </a:rPr>
              <a:t>Oyster reef and wetlands </a:t>
            </a:r>
            <a:r>
              <a:rPr lang="en-US">
                <a:latin typeface="Lato"/>
                <a:ea typeface="Lato"/>
                <a:cs typeface="Lato"/>
              </a:rPr>
              <a:t>restorations provide the maximum cost-benefits (</a:t>
            </a:r>
            <a:r>
              <a:rPr lang="en-US">
                <a:solidFill>
                  <a:srgbClr val="23C0F1"/>
                </a:solidFill>
                <a:latin typeface="Lato"/>
                <a:ea typeface="Lato"/>
                <a:cs typeface="Lato"/>
              </a:rPr>
              <a:t>benefit-cost ratio</a:t>
            </a:r>
            <a:r>
              <a:rPr lang="en-US">
                <a:latin typeface="Lato"/>
                <a:ea typeface="Lato"/>
                <a:cs typeface="Lato"/>
              </a:rPr>
              <a:t>)</a:t>
            </a:r>
            <a:br>
              <a:rPr lang="en-US">
                <a:latin typeface="Lato" panose="020F0502020204030203" pitchFamily="34" charset="0"/>
                <a:ea typeface="Lato" panose="020F0502020204030203" pitchFamily="34" charset="0"/>
                <a:cs typeface="Lato" panose="020F0502020204030203" pitchFamily="34" charset="0"/>
              </a:rPr>
            </a:br>
            <a:endParaRPr lang="en-US">
              <a:latin typeface="Lato" panose="020F0502020204030203" pitchFamily="34" charset="0"/>
              <a:ea typeface="Lato" panose="020F0502020204030203" pitchFamily="34" charset="0"/>
              <a:cs typeface="Lato" panose="020F0502020204030203" pitchFamily="34" charset="0"/>
            </a:endParaRPr>
          </a:p>
          <a:p>
            <a:pPr marL="285750" indent="-285750">
              <a:spcBef>
                <a:spcPts val="1400"/>
              </a:spcBef>
              <a:buClr>
                <a:schemeClr val="tx1"/>
              </a:buClr>
              <a:buFont typeface="Arial" panose="020B0604020202020204" pitchFamily="34" charset="0"/>
              <a:buChar char="•"/>
            </a:pPr>
            <a:r>
              <a:rPr lang="en-US">
                <a:solidFill>
                  <a:srgbClr val="23C0F1"/>
                </a:solidFill>
                <a:latin typeface="Lato" panose="020F0502020204030203" pitchFamily="34" charset="0"/>
                <a:ea typeface="Lato" panose="020F0502020204030203" pitchFamily="34" charset="0"/>
                <a:cs typeface="Lato" panose="020F0502020204030203" pitchFamily="34" charset="0"/>
              </a:rPr>
              <a:t>Even jointly offers </a:t>
            </a:r>
            <a:r>
              <a:rPr lang="en-US">
                <a:latin typeface="Lato" panose="020F0502020204030203" pitchFamily="34" charset="0"/>
                <a:ea typeface="Lato" panose="020F0502020204030203" pitchFamily="34" charset="0"/>
                <a:cs typeface="Lato" panose="020F0502020204030203" pitchFamily="34" charset="0"/>
              </a:rPr>
              <a:t>maximum avoided damage (</a:t>
            </a:r>
            <a:r>
              <a:rPr lang="en-US">
                <a:solidFill>
                  <a:srgbClr val="23C0F1"/>
                </a:solidFill>
                <a:latin typeface="Lato" panose="020F0502020204030203" pitchFamily="34" charset="0"/>
                <a:ea typeface="Lato" panose="020F0502020204030203" pitchFamily="34" charset="0"/>
                <a:cs typeface="Lato" panose="020F0502020204030203" pitchFamily="34" charset="0"/>
              </a:rPr>
              <a:t>total benefit</a:t>
            </a:r>
            <a:r>
              <a:rPr lang="en-US">
                <a:latin typeface="Lato" panose="020F0502020204030203" pitchFamily="34" charset="0"/>
                <a:ea typeface="Lato" panose="020F0502020204030203" pitchFamily="34" charset="0"/>
                <a:cs typeface="Lato" panose="020F0502020204030203" pitchFamily="34" charset="0"/>
              </a:rPr>
              <a:t>) compared with grey measures.</a:t>
            </a:r>
            <a:br>
              <a:rPr lang="en-US">
                <a:latin typeface="Lato" panose="020F0502020204030203" pitchFamily="34" charset="0"/>
                <a:ea typeface="Lato" panose="020F0502020204030203" pitchFamily="34" charset="0"/>
                <a:cs typeface="Lato" panose="020F0502020204030203" pitchFamily="34" charset="0"/>
              </a:rPr>
            </a:br>
            <a:endParaRPr lang="en-US">
              <a:latin typeface="Lato" panose="020F0502020204030203" pitchFamily="34" charset="0"/>
              <a:ea typeface="Lato" panose="020F0502020204030203" pitchFamily="34" charset="0"/>
              <a:cs typeface="Lato" panose="020F0502020204030203" pitchFamily="34" charset="0"/>
            </a:endParaRPr>
          </a:p>
          <a:p>
            <a:pPr marL="285750" indent="-285750">
              <a:spcBef>
                <a:spcPts val="1400"/>
              </a:spcBef>
              <a:buFont typeface="Arial" panose="020B0604020202020204" pitchFamily="34" charset="0"/>
              <a:buChar char="•"/>
            </a:pPr>
            <a:r>
              <a:rPr lang="en-US">
                <a:latin typeface="Lato"/>
                <a:ea typeface="Lato"/>
                <a:cs typeface="Lato"/>
              </a:rPr>
              <a:t>Effectiveness of any </a:t>
            </a:r>
            <a:r>
              <a:rPr lang="en-US" err="1">
                <a:latin typeface="Lato"/>
                <a:ea typeface="Lato"/>
                <a:cs typeface="Lato"/>
              </a:rPr>
              <a:t>NbS</a:t>
            </a:r>
            <a:r>
              <a:rPr lang="en-US">
                <a:latin typeface="Lato"/>
                <a:ea typeface="Lato"/>
                <a:cs typeface="Lato"/>
              </a:rPr>
              <a:t> depends </a:t>
            </a:r>
            <a:r>
              <a:rPr lang="en-US">
                <a:solidFill>
                  <a:srgbClr val="00B0F0"/>
                </a:solidFill>
                <a:latin typeface="Lato"/>
                <a:ea typeface="Lato"/>
                <a:cs typeface="Lato"/>
              </a:rPr>
              <a:t>on its location, design, typology, and environmental/climate conditions.</a:t>
            </a:r>
            <a:endParaRPr lang="en-GB">
              <a:latin typeface="Lato"/>
              <a:ea typeface="Lato"/>
              <a:cs typeface="Lato"/>
            </a:endParaRPr>
          </a:p>
        </p:txBody>
      </p:sp>
      <p:sp>
        <p:nvSpPr>
          <p:cNvPr id="32" name="TextBox 31">
            <a:extLst>
              <a:ext uri="{FF2B5EF4-FFF2-40B4-BE49-F238E27FC236}">
                <a16:creationId xmlns:a16="http://schemas.microsoft.com/office/drawing/2014/main" id="{99E1FB59-E5A1-96F9-090C-4F7A67E05978}"/>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Rectangle 1">
            <a:extLst>
              <a:ext uri="{FF2B5EF4-FFF2-40B4-BE49-F238E27FC236}">
                <a16:creationId xmlns:a16="http://schemas.microsoft.com/office/drawing/2014/main" id="{E1BF5E4A-DA62-98E2-597D-39617F66D74A}"/>
              </a:ext>
            </a:extLst>
          </p:cNvPr>
          <p:cNvSpPr/>
          <p:nvPr/>
        </p:nvSpPr>
        <p:spPr>
          <a:xfrm>
            <a:off x="4515439" y="2513210"/>
            <a:ext cx="1432874" cy="2865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AFB4A53-BD3A-4733-83DB-161C3BD2AC4F}"/>
              </a:ext>
            </a:extLst>
          </p:cNvPr>
          <p:cNvSpPr txBox="1"/>
          <p:nvPr/>
        </p:nvSpPr>
        <p:spPr>
          <a:xfrm>
            <a:off x="14323786" y="3356428"/>
            <a:ext cx="180974" cy="3619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FC7B040B-8443-02D5-45C4-5186A57B9810}"/>
              </a:ext>
            </a:extLst>
          </p:cNvPr>
          <p:cNvSpPr txBox="1"/>
          <p:nvPr/>
        </p:nvSpPr>
        <p:spPr>
          <a:xfrm>
            <a:off x="9944132" y="5941084"/>
            <a:ext cx="2300630" cy="307777"/>
          </a:xfrm>
          <a:prstGeom prst="rect">
            <a:avLst/>
          </a:prstGeom>
          <a:noFill/>
        </p:spPr>
        <p:txBody>
          <a:bodyPr wrap="none" rtlCol="0">
            <a:spAutoFit/>
          </a:bodyPr>
          <a:lstStyle/>
          <a:p>
            <a:r>
              <a:rPr lang="en-GB" sz="1400" i="1" dirty="0">
                <a:latin typeface="Lato" panose="020F0502020204030203" pitchFamily="34" charset="0"/>
                <a:ea typeface="Lato" panose="020F0502020204030203" pitchFamily="34" charset="0"/>
                <a:cs typeface="Lato" panose="020F0502020204030203" pitchFamily="34" charset="0"/>
              </a:rPr>
              <a:t>Source: </a:t>
            </a:r>
            <a:r>
              <a:rPr lang="en-US"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hlinkClick r:id="rId6"/>
              </a:rPr>
              <a:t>Debele et al. (2019)</a:t>
            </a:r>
            <a:endParaRPr lang="en-GB" sz="14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286145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8" descr="Diagram&#10;&#10;Description automatically generated">
            <a:extLst>
              <a:ext uri="{FF2B5EF4-FFF2-40B4-BE49-F238E27FC236}">
                <a16:creationId xmlns:a16="http://schemas.microsoft.com/office/drawing/2014/main" id="{8CB12D11-44C1-0572-926B-80130FED4DBD}"/>
              </a:ext>
            </a:extLst>
          </p:cNvPr>
          <p:cNvPicPr>
            <a:picLocks noChangeAspect="1"/>
          </p:cNvPicPr>
          <p:nvPr/>
        </p:nvPicPr>
        <p:blipFill>
          <a:blip r:embed="rId3"/>
          <a:stretch>
            <a:fillRect/>
          </a:stretch>
        </p:blipFill>
        <p:spPr>
          <a:xfrm>
            <a:off x="-31173" y="967529"/>
            <a:ext cx="4661296" cy="5385036"/>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Examples of Nature-based Solutions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a:extLst>
              <a:ext uri="{FF2B5EF4-FFF2-40B4-BE49-F238E27FC236}">
                <a16:creationId xmlns:a16="http://schemas.microsoft.com/office/drawing/2014/main" id="{8FAF00F9-0CDE-193A-9DA8-0AF3D0AF97D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Rectangle 1">
            <a:extLst>
              <a:ext uri="{FF2B5EF4-FFF2-40B4-BE49-F238E27FC236}">
                <a16:creationId xmlns:a16="http://schemas.microsoft.com/office/drawing/2014/main" id="{A1144DB0-78D9-FC01-B3CE-7F15D8E2D503}"/>
              </a:ext>
            </a:extLst>
          </p:cNvPr>
          <p:cNvSpPr/>
          <p:nvPr/>
        </p:nvSpPr>
        <p:spPr>
          <a:xfrm>
            <a:off x="10942633" y="6007359"/>
            <a:ext cx="1231427" cy="276999"/>
          </a:xfrm>
          <a:prstGeom prst="rect">
            <a:avLst/>
          </a:prstGeom>
        </p:spPr>
        <p:txBody>
          <a:bodyPr wrap="none" lIns="91440" tIns="45720" rIns="91440" bIns="45720" anchor="t">
            <a:spAutoFit/>
          </a:bodyPr>
          <a:lstStyle/>
          <a:p>
            <a:pPr>
              <a:spcBef>
                <a:spcPts val="1400"/>
              </a:spcBef>
            </a:pPr>
            <a:r>
              <a:rPr lang="en-US" sz="1200" i="1">
                <a:latin typeface="Lato" panose="020F0502020204030203" pitchFamily="34" charset="0"/>
                <a:ea typeface="Lato" panose="020F0502020204030203" pitchFamily="34" charset="0"/>
                <a:cs typeface="Lato" panose="020F0502020204030203" pitchFamily="34" charset="0"/>
              </a:rPr>
              <a:t>Source: </a:t>
            </a:r>
            <a:r>
              <a:rPr lang="en-US" sz="1200" i="1">
                <a:latin typeface="Lato" panose="020F0502020204030203" pitchFamily="34" charset="0"/>
                <a:ea typeface="Lato" panose="020F0502020204030203" pitchFamily="34" charset="0"/>
                <a:cs typeface="Lato" panose="020F0502020204030203" pitchFamily="34" charset="0"/>
                <a:hlinkClick r:id="rId6"/>
              </a:rPr>
              <a:t>Geo-IKP</a:t>
            </a:r>
            <a:endParaRPr lang="en-US" sz="1200" i="1">
              <a:latin typeface="Lato" panose="020F0502020204030203" pitchFamily="34" charset="0"/>
              <a:ea typeface="Lato" panose="020F0502020204030203" pitchFamily="34" charset="0"/>
              <a:cs typeface="Lato" panose="020F0502020204030203" pitchFamily="34" charset="0"/>
            </a:endParaRPr>
          </a:p>
        </p:txBody>
      </p:sp>
      <p:sp>
        <p:nvSpPr>
          <p:cNvPr id="3" name="Rectangle 2">
            <a:extLst>
              <a:ext uri="{FF2B5EF4-FFF2-40B4-BE49-F238E27FC236}">
                <a16:creationId xmlns:a16="http://schemas.microsoft.com/office/drawing/2014/main" id="{AEE9C28D-83D1-F8C7-0C02-4A2A89FB49CF}"/>
              </a:ext>
            </a:extLst>
          </p:cNvPr>
          <p:cNvSpPr/>
          <p:nvPr/>
        </p:nvSpPr>
        <p:spPr>
          <a:xfrm>
            <a:off x="5514598" y="2109820"/>
            <a:ext cx="5047012" cy="3426451"/>
          </a:xfrm>
          <a:prstGeom prst="rect">
            <a:avLst/>
          </a:prstGeom>
        </p:spPr>
        <p:txBody>
          <a:bodyPr wrap="square" lIns="91440" tIns="45720" rIns="91440" bIns="45720" anchor="t">
            <a:spAutoFit/>
          </a:bodyPr>
          <a:lstStyle/>
          <a:p>
            <a:r>
              <a:rPr lang="it-IT" b="1" u="sng" err="1">
                <a:latin typeface="Lato" panose="020F0502020204030203" pitchFamily="34" charset="0"/>
                <a:ea typeface="Lato" panose="020F0502020204030203" pitchFamily="34" charset="0"/>
                <a:cs typeface="Lato" panose="020F0502020204030203" pitchFamily="34" charset="0"/>
              </a:rPr>
              <a:t>Yanweizhou</a:t>
            </a:r>
            <a:r>
              <a:rPr lang="it-IT" b="1" u="sng">
                <a:latin typeface="Lato" panose="020F0502020204030203" pitchFamily="34" charset="0"/>
                <a:ea typeface="Lato" panose="020F0502020204030203" pitchFamily="34" charset="0"/>
                <a:cs typeface="Lato" panose="020F0502020204030203" pitchFamily="34" charset="0"/>
              </a:rPr>
              <a:t> Park (China)</a:t>
            </a:r>
          </a:p>
          <a:p>
            <a:pPr>
              <a:buClr>
                <a:schemeClr val="tx1"/>
              </a:buClr>
            </a:pPr>
            <a:endParaRPr lang="it-IT" sz="1400" b="0" i="0">
              <a:solidFill>
                <a:srgbClr val="00B0F0"/>
              </a:solidFill>
              <a:effectLst/>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r>
              <a:rPr lang="it-IT" sz="1400">
                <a:solidFill>
                  <a:srgbClr val="00B0F0"/>
                </a:solidFill>
                <a:latin typeface="Lato" panose="020F0502020204030203" pitchFamily="34" charset="0"/>
                <a:ea typeface="Lato" panose="020F0502020204030203" pitchFamily="34" charset="0"/>
                <a:cs typeface="Lato" panose="020F0502020204030203" pitchFamily="34" charset="0"/>
              </a:rPr>
              <a:t>Hazard: </a:t>
            </a:r>
          </a:p>
          <a:p>
            <a:pPr marL="536575" indent="-267970">
              <a:buClr>
                <a:schemeClr val="tx1"/>
              </a:buClr>
              <a:buFont typeface="Courier New" panose="02070309020205020404" pitchFamily="49" charset="0"/>
              <a:buChar char="o"/>
            </a:pPr>
            <a:r>
              <a:rPr lang="it-IT" sz="1400" err="1">
                <a:latin typeface="Lato" panose="020F0502020204030203" pitchFamily="34" charset="0"/>
                <a:ea typeface="Lato" panose="020F0502020204030203" pitchFamily="34" charset="0"/>
                <a:cs typeface="Lato" panose="020F0502020204030203" pitchFamily="34" charset="0"/>
              </a:rPr>
              <a:t>Fluvial</a:t>
            </a:r>
            <a:r>
              <a:rPr lang="it-IT" sz="1400">
                <a:latin typeface="Lato" panose="020F0502020204030203" pitchFamily="34" charset="0"/>
                <a:ea typeface="Lato" panose="020F0502020204030203" pitchFamily="34" charset="0"/>
                <a:cs typeface="Lato" panose="020F0502020204030203" pitchFamily="34" charset="0"/>
              </a:rPr>
              <a:t> floods (</a:t>
            </a:r>
            <a:r>
              <a:rPr lang="it-IT" sz="1400" err="1">
                <a:latin typeface="Lato" panose="020F0502020204030203" pitchFamily="34" charset="0"/>
                <a:ea typeface="Lato" panose="020F0502020204030203" pitchFamily="34" charset="0"/>
                <a:cs typeface="Lato" panose="020F0502020204030203" pitchFamily="34" charset="0"/>
              </a:rPr>
              <a:t>Jinhua</a:t>
            </a:r>
            <a:r>
              <a:rPr lang="it-IT" sz="1400">
                <a:latin typeface="Lato" panose="020F0502020204030203" pitchFamily="34" charset="0"/>
                <a:ea typeface="Lato" panose="020F0502020204030203" pitchFamily="34" charset="0"/>
                <a:cs typeface="Lato" panose="020F0502020204030203" pitchFamily="34" charset="0"/>
              </a:rPr>
              <a:t> River)</a:t>
            </a:r>
          </a:p>
          <a:p>
            <a:pPr marL="285750" indent="-285750">
              <a:buClr>
                <a:schemeClr val="tx1"/>
              </a:buClr>
              <a:buFont typeface="Arial" panose="020B0604020202020204" pitchFamily="34" charset="0"/>
              <a:buChar char="•"/>
            </a:pPr>
            <a:endParaRPr lang="it-IT" sz="1400" b="0" i="0">
              <a:effectLst/>
              <a:latin typeface="Lato" panose="020F0502020204030203" pitchFamily="34" charset="0"/>
              <a:ea typeface="Lato" panose="020F0502020204030203" pitchFamily="34" charset="0"/>
              <a:cs typeface="Lato" panose="020F0502020204030203" pitchFamily="34" charset="0"/>
            </a:endParaRPr>
          </a:p>
          <a:p>
            <a:pPr>
              <a:buClr>
                <a:schemeClr val="tx1"/>
              </a:buClr>
            </a:pPr>
            <a:endParaRPr lang="en-GB" sz="1400">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r>
              <a:rPr lang="en-US" sz="1400" err="1">
                <a:solidFill>
                  <a:srgbClr val="00B0F0"/>
                </a:solidFill>
                <a:latin typeface="Lato"/>
                <a:ea typeface="Lato"/>
                <a:cs typeface="Lato"/>
              </a:rPr>
              <a:t>NbS</a:t>
            </a:r>
            <a:r>
              <a:rPr lang="en-US" sz="1400">
                <a:solidFill>
                  <a:srgbClr val="00B0F0"/>
                </a:solidFill>
                <a:latin typeface="Lato"/>
                <a:ea typeface="Lato"/>
                <a:cs typeface="Lato"/>
              </a:rPr>
              <a:t> types: </a:t>
            </a:r>
            <a:endParaRPr lang="en-US" sz="1400">
              <a:solidFill>
                <a:srgbClr val="00B0F0"/>
              </a:solidFill>
              <a:latin typeface="Lato" panose="020F0502020204030203" pitchFamily="34" charset="0"/>
              <a:ea typeface="Lato" panose="020F0502020204030203" pitchFamily="34" charset="0"/>
              <a:cs typeface="Lato" panose="020F0502020204030203" pitchFamily="34" charset="0"/>
            </a:endParaRPr>
          </a:p>
          <a:p>
            <a:pPr marL="536575" indent="-267970">
              <a:buFont typeface="Courier New" panose="02070309020205020404" pitchFamily="49" charset="0"/>
              <a:buChar char="o"/>
            </a:pPr>
            <a:r>
              <a:rPr lang="en-US" sz="1400">
                <a:latin typeface="Lato" panose="020F0502020204030203" pitchFamily="34" charset="0"/>
                <a:ea typeface="Lato" panose="020F0502020204030203" pitchFamily="34" charset="0"/>
                <a:cs typeface="Lato" panose="020F0502020204030203" pitchFamily="34" charset="0"/>
              </a:rPr>
              <a:t>Hybrid: Wetlands with terraced embankments, Bioswales and green pockets</a:t>
            </a:r>
          </a:p>
          <a:p>
            <a:pPr marL="267970"/>
            <a:endParaRPr lang="en-US" sz="1400">
              <a:latin typeface="Lato" panose="020F0502020204030203" pitchFamily="34" charset="0"/>
              <a:ea typeface="Lato" panose="020F0502020204030203" pitchFamily="34" charset="0"/>
              <a:cs typeface="Lato" panose="020F0502020204030203" pitchFamily="34" charset="0"/>
            </a:endParaRPr>
          </a:p>
          <a:p>
            <a:pPr marL="285750" indent="-285750">
              <a:buClr>
                <a:schemeClr val="tx1"/>
              </a:buClr>
              <a:buFont typeface="Arial" panose="020B0604020202020204" pitchFamily="34" charset="0"/>
              <a:buChar char="•"/>
            </a:pPr>
            <a:r>
              <a:rPr lang="en-US" sz="1400" err="1">
                <a:solidFill>
                  <a:srgbClr val="00B0F0"/>
                </a:solidFill>
                <a:latin typeface="Lato"/>
                <a:ea typeface="Lato"/>
                <a:cs typeface="Lato"/>
              </a:rPr>
              <a:t>NbS</a:t>
            </a:r>
            <a:r>
              <a:rPr lang="en-US" sz="1400">
                <a:solidFill>
                  <a:srgbClr val="00B0F0"/>
                </a:solidFill>
                <a:latin typeface="Lato"/>
                <a:ea typeface="Lato"/>
                <a:cs typeface="Lato"/>
              </a:rPr>
              <a:t> co-benefits:</a:t>
            </a:r>
          </a:p>
          <a:p>
            <a:pPr marL="536575" indent="-267970" algn="just">
              <a:lnSpc>
                <a:spcPct val="107000"/>
              </a:lnSpc>
              <a:buFont typeface="Courier New" panose="02070309020205020404" pitchFamily="49" charset="0"/>
              <a:buChar char="o"/>
            </a:pPr>
            <a:r>
              <a:rPr lang="en-US" sz="1400">
                <a:latin typeface="Lato" panose="020F0502020204030203" pitchFamily="34" charset="0"/>
                <a:ea typeface="Lato" panose="020F0502020204030203" pitchFamily="34" charset="0"/>
                <a:cs typeface="Lato" panose="020F0502020204030203" pitchFamily="34" charset="0"/>
              </a:rPr>
              <a:t>Increase accessibility to green open spaces</a:t>
            </a:r>
          </a:p>
          <a:p>
            <a:pPr marL="536575" indent="-267970" algn="just">
              <a:lnSpc>
                <a:spcPct val="107000"/>
              </a:lnSpc>
              <a:buFont typeface="Courier New" panose="02070309020205020404" pitchFamily="49" charset="0"/>
              <a:buChar char="o"/>
            </a:pPr>
            <a:r>
              <a:rPr lang="en-US" sz="1400">
                <a:latin typeface="Lato" panose="020F0502020204030203" pitchFamily="34" charset="0"/>
                <a:ea typeface="Lato" panose="020F0502020204030203" pitchFamily="34" charset="0"/>
                <a:cs typeface="Lato" panose="020F0502020204030203" pitchFamily="34" charset="0"/>
              </a:rPr>
              <a:t>Increase amount of green open spaces for residents</a:t>
            </a:r>
          </a:p>
          <a:p>
            <a:pPr marL="536575" indent="-267970" algn="just">
              <a:lnSpc>
                <a:spcPct val="107000"/>
              </a:lnSpc>
              <a:buFont typeface="Courier New" panose="02070309020205020404" pitchFamily="49" charset="0"/>
              <a:buChar char="o"/>
            </a:pPr>
            <a:r>
              <a:rPr lang="en-US" sz="1400">
                <a:latin typeface="Lato" panose="020F0502020204030203" pitchFamily="34" charset="0"/>
                <a:ea typeface="Lato" panose="020F0502020204030203" pitchFamily="34" charset="0"/>
                <a:cs typeface="Lato" panose="020F0502020204030203" pitchFamily="34" charset="0"/>
              </a:rPr>
              <a:t>Increase well-being, etc.  </a:t>
            </a:r>
          </a:p>
          <a:p>
            <a:pPr marL="536575" indent="-267970" algn="just">
              <a:lnSpc>
                <a:spcPct val="107000"/>
              </a:lnSpc>
              <a:buFont typeface="Courier New" panose="02070309020205020404" pitchFamily="49" charset="0"/>
              <a:buChar char="o"/>
            </a:pPr>
            <a:endParaRPr lang="en-US" sz="140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993329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1094447" y="117692"/>
            <a:ext cx="927800" cy="711674"/>
          </a:xfrm>
          <a:prstGeom prst="rect">
            <a:avLst/>
          </a:prstGeom>
        </p:spPr>
      </p:pic>
      <p:pic>
        <p:nvPicPr>
          <p:cNvPr id="4" name="Picture 3">
            <a:extLst>
              <a:ext uri="{FF2B5EF4-FFF2-40B4-BE49-F238E27FC236}">
                <a16:creationId xmlns:a16="http://schemas.microsoft.com/office/drawing/2014/main" id="{AD52CB7B-EF21-90F7-4DBC-70E6A8D82C86}"/>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a:extLst>
              <a:ext uri="{FF2B5EF4-FFF2-40B4-BE49-F238E27FC236}">
                <a16:creationId xmlns:a16="http://schemas.microsoft.com/office/drawing/2014/main" id="{7E89AC09-6B6B-BF93-4BA7-CCBE2C91B8C8}"/>
              </a:ext>
            </a:extLst>
          </p:cNvPr>
          <p:cNvSpPr/>
          <p:nvPr/>
        </p:nvSpPr>
        <p:spPr>
          <a:xfrm>
            <a:off x="910092" y="1279046"/>
            <a:ext cx="8225278" cy="646331"/>
          </a:xfrm>
          <a:prstGeom prst="rect">
            <a:avLst/>
          </a:prstGeom>
        </p:spPr>
        <p:txBody>
          <a:bodyPr wrap="square" lIns="91440" tIns="45720" rIns="91440" bIns="45720" anchor="t">
            <a:spAutoFit/>
          </a:bodyPr>
          <a:lstStyle/>
          <a:p>
            <a:endParaRPr lang="en-US">
              <a:latin typeface="Lato"/>
              <a:ea typeface="Lato"/>
              <a:cs typeface="Lato"/>
            </a:endParaRPr>
          </a:p>
          <a:p>
            <a:endParaRPr lang="en-US">
              <a:latin typeface="Lato"/>
              <a:ea typeface="Lato"/>
              <a:cs typeface="Lato"/>
            </a:endParaRPr>
          </a:p>
        </p:txBody>
      </p:sp>
      <p:sp>
        <p:nvSpPr>
          <p:cNvPr id="9" name="TextBox 8">
            <a:extLst>
              <a:ext uri="{FF2B5EF4-FFF2-40B4-BE49-F238E27FC236}">
                <a16:creationId xmlns:a16="http://schemas.microsoft.com/office/drawing/2014/main" id="{DFCCABAC-9B30-AAC4-7658-C047B881F665}"/>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28</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a:extLst>
              <a:ext uri="{FF2B5EF4-FFF2-40B4-BE49-F238E27FC236}">
                <a16:creationId xmlns:a16="http://schemas.microsoft.com/office/drawing/2014/main" id="{BE6CE20E-0297-6EC5-8F31-644B462B06EC}"/>
              </a:ext>
            </a:extLst>
          </p:cNvPr>
          <p:cNvSpPr txBox="1"/>
          <p:nvPr/>
        </p:nvSpPr>
        <p:spPr>
          <a:xfrm>
            <a:off x="194928" y="378976"/>
            <a:ext cx="11363419" cy="477054"/>
          </a:xfrm>
          <a:prstGeom prst="rect">
            <a:avLst/>
          </a:prstGeom>
          <a:noFill/>
        </p:spPr>
        <p:txBody>
          <a:bodyPr wrap="square" lIns="91440" tIns="45720" rIns="91440" bIns="45720" rtlCol="0" anchor="t">
            <a:spAutoFit/>
          </a:bodyPr>
          <a:lstStyle/>
          <a:p>
            <a:r>
              <a:rPr lang="en-GB" sz="2500" b="1">
                <a:solidFill>
                  <a:schemeClr val="bg1"/>
                </a:solidFill>
                <a:latin typeface="Lato"/>
                <a:ea typeface="Lato"/>
                <a:cs typeface="Lato"/>
              </a:rPr>
              <a:t>Takeaways: Nature-based Solutions benefits, performance and value</a:t>
            </a:r>
          </a:p>
        </p:txBody>
      </p:sp>
      <p:sp>
        <p:nvSpPr>
          <p:cNvPr id="11" name="TextBox 10">
            <a:extLst>
              <a:ext uri="{FF2B5EF4-FFF2-40B4-BE49-F238E27FC236}">
                <a16:creationId xmlns:a16="http://schemas.microsoft.com/office/drawing/2014/main" id="{C46E048D-A05D-7BEB-B38B-97FAE52BA03D}"/>
              </a:ext>
            </a:extLst>
          </p:cNvPr>
          <p:cNvSpPr txBox="1"/>
          <p:nvPr/>
        </p:nvSpPr>
        <p:spPr>
          <a:xfrm>
            <a:off x="517515" y="1417377"/>
            <a:ext cx="11040832" cy="5324535"/>
          </a:xfrm>
          <a:prstGeom prst="rect">
            <a:avLst/>
          </a:prstGeom>
          <a:noFill/>
        </p:spPr>
        <p:txBody>
          <a:bodyPr wrap="square" lIns="91440" tIns="45720" rIns="91440" bIns="45720" rtlCol="0" anchor="t">
            <a:spAutoFit/>
          </a:bodyPr>
          <a:lstStyle/>
          <a:p>
            <a:pPr marL="457200" indent="-457200">
              <a:buFont typeface="+mj-lt"/>
              <a:buAutoNum type="arabicParenR"/>
            </a:pPr>
            <a:r>
              <a:rPr lang="en-GB" sz="2000">
                <a:solidFill>
                  <a:schemeClr val="bg1"/>
                </a:solidFill>
                <a:latin typeface="Lato"/>
                <a:ea typeface="Lato"/>
                <a:cs typeface="Lato"/>
              </a:rPr>
              <a:t>Compared to grey solutions, nature-based solutions are cost-effective and resource-efficient, help build resilience and sustainability, flexible and resilient with on-going urbanisation climate change, multifunctional, and environmentally friendly and systemic interventions.</a:t>
            </a:r>
          </a:p>
          <a:p>
            <a:pPr marL="457200" indent="-457200">
              <a:buFont typeface="+mj-lt"/>
              <a:buAutoNum type="arabicParenR"/>
            </a:pPr>
            <a:endParaRPr lang="en-GB" sz="2000">
              <a:solidFill>
                <a:schemeClr val="bg1"/>
              </a:solidFill>
              <a:latin typeface="Lato"/>
              <a:ea typeface="Lato"/>
              <a:cs typeface="Lato"/>
            </a:endParaRPr>
          </a:p>
          <a:p>
            <a:pPr marL="457200" indent="-457200">
              <a:buFont typeface="+mj-lt"/>
              <a:buAutoNum type="arabicParenR"/>
            </a:pPr>
            <a:endParaRPr lang="en-GB" sz="2000">
              <a:solidFill>
                <a:schemeClr val="bg1"/>
              </a:solidFill>
              <a:latin typeface="Lato"/>
              <a:ea typeface="Lato"/>
              <a:cs typeface="Lato"/>
            </a:endParaRPr>
          </a:p>
          <a:p>
            <a:pPr marL="457200" indent="-457200">
              <a:buFont typeface="+mj-lt"/>
              <a:buAutoNum type="arabicParenR"/>
            </a:pPr>
            <a:r>
              <a:rPr lang="en-GB" sz="2000">
                <a:solidFill>
                  <a:schemeClr val="bg1"/>
                </a:solidFill>
                <a:latin typeface="Lato"/>
                <a:ea typeface="Lato"/>
                <a:cs typeface="Lato"/>
              </a:rPr>
              <a:t>Nature-based solutions are implemented to reduce hydro-meteorological hazards. In Europe, 56% of </a:t>
            </a:r>
            <a:r>
              <a:rPr lang="en-GB" sz="2000" err="1">
                <a:solidFill>
                  <a:schemeClr val="bg1"/>
                </a:solidFill>
                <a:latin typeface="Lato"/>
                <a:ea typeface="Lato"/>
                <a:cs typeface="Lato"/>
              </a:rPr>
              <a:t>NbS</a:t>
            </a:r>
            <a:r>
              <a:rPr lang="en-GB" sz="2000">
                <a:solidFill>
                  <a:schemeClr val="bg1"/>
                </a:solidFill>
                <a:latin typeface="Lato"/>
                <a:ea typeface="Lato"/>
                <a:cs typeface="Lato"/>
              </a:rPr>
              <a:t> aim to manage flooding risks and 44% are designed to manage the other HMHs.</a:t>
            </a:r>
          </a:p>
          <a:p>
            <a:pPr marL="457200" indent="-457200">
              <a:buFont typeface="+mj-lt"/>
              <a:buAutoNum type="arabicParenR"/>
            </a:pPr>
            <a:endParaRPr lang="en-GB" sz="2000">
              <a:solidFill>
                <a:schemeClr val="bg1"/>
              </a:solidFill>
              <a:latin typeface="Lato"/>
              <a:ea typeface="Lato"/>
              <a:cs typeface="Lato"/>
            </a:endParaRPr>
          </a:p>
          <a:p>
            <a:pPr marL="457200" indent="-457200">
              <a:buFont typeface="+mj-lt"/>
              <a:buAutoNum type="arabicParenR"/>
            </a:pPr>
            <a:endParaRPr lang="en-GB" sz="2000">
              <a:solidFill>
                <a:schemeClr val="bg1"/>
              </a:solidFill>
              <a:latin typeface="Lato"/>
              <a:ea typeface="Lato"/>
              <a:cs typeface="Lato"/>
            </a:endParaRPr>
          </a:p>
          <a:p>
            <a:pPr marL="457200" indent="-457200">
              <a:buFont typeface="+mj-lt"/>
              <a:buAutoNum type="arabicParenR"/>
            </a:pPr>
            <a:r>
              <a:rPr lang="en-GB" sz="2000">
                <a:solidFill>
                  <a:schemeClr val="bg1"/>
                </a:solidFill>
                <a:latin typeface="Lato"/>
                <a:ea typeface="Lato"/>
                <a:cs typeface="Lato"/>
              </a:rPr>
              <a:t>Comparison between </a:t>
            </a:r>
            <a:r>
              <a:rPr lang="en-GB" sz="2000" err="1">
                <a:solidFill>
                  <a:schemeClr val="bg1"/>
                </a:solidFill>
                <a:latin typeface="Lato"/>
                <a:ea typeface="Lato"/>
                <a:cs typeface="Lato"/>
              </a:rPr>
              <a:t>NbS</a:t>
            </a:r>
            <a:r>
              <a:rPr lang="en-GB" sz="2000">
                <a:solidFill>
                  <a:schemeClr val="bg1"/>
                </a:solidFill>
                <a:latin typeface="Lato"/>
                <a:ea typeface="Lato"/>
                <a:cs typeface="Lato"/>
              </a:rPr>
              <a:t> and grey measures show ~85% of HMHs management using </a:t>
            </a:r>
            <a:r>
              <a:rPr lang="en-GB" sz="2000" err="1">
                <a:solidFill>
                  <a:schemeClr val="bg1"/>
                </a:solidFill>
                <a:latin typeface="Lato"/>
                <a:ea typeface="Lato"/>
                <a:cs typeface="Lato"/>
              </a:rPr>
              <a:t>NbS</a:t>
            </a:r>
            <a:r>
              <a:rPr lang="en-GB" sz="2000">
                <a:solidFill>
                  <a:schemeClr val="bg1"/>
                </a:solidFill>
                <a:latin typeface="Lato"/>
                <a:ea typeface="Lato"/>
                <a:cs typeface="Lato"/>
              </a:rPr>
              <a:t> were cost-effective.</a:t>
            </a:r>
          </a:p>
          <a:p>
            <a:pPr marL="457200" indent="-457200">
              <a:buAutoNum type="arabicParenR"/>
            </a:pPr>
            <a:endParaRPr lang="en-GB" sz="2000">
              <a:solidFill>
                <a:schemeClr val="bg1"/>
              </a:solidFill>
              <a:latin typeface="Lato"/>
              <a:ea typeface="Lato"/>
              <a:cs typeface="Lato"/>
            </a:endParaRPr>
          </a:p>
          <a:p>
            <a:pPr marL="457200" indent="-457200">
              <a:buAutoNum type="arabicParenR"/>
            </a:pPr>
            <a:endParaRPr lang="en-GB" sz="2000">
              <a:solidFill>
                <a:schemeClr val="bg1"/>
              </a:solidFill>
              <a:latin typeface="Lato"/>
              <a:ea typeface="Lato"/>
              <a:cs typeface="Lato"/>
            </a:endParaRPr>
          </a:p>
          <a:p>
            <a:pPr marL="457200" indent="-457200">
              <a:buAutoNum type="arabicParenR"/>
            </a:pPr>
            <a:r>
              <a:rPr lang="en-US" sz="2000">
                <a:solidFill>
                  <a:schemeClr val="bg1"/>
                </a:solidFill>
                <a:latin typeface="Lato"/>
                <a:ea typeface="Lato"/>
                <a:cs typeface="Lato"/>
              </a:rPr>
              <a:t>Nevertheless, </a:t>
            </a:r>
            <a:r>
              <a:rPr lang="en-US" sz="2000" err="1">
                <a:solidFill>
                  <a:schemeClr val="bg1"/>
                </a:solidFill>
                <a:latin typeface="Lato"/>
                <a:ea typeface="Lato"/>
                <a:cs typeface="Lato"/>
              </a:rPr>
              <a:t>NbS</a:t>
            </a:r>
            <a:r>
              <a:rPr lang="en-US" sz="2000">
                <a:solidFill>
                  <a:schemeClr val="bg1"/>
                </a:solidFill>
                <a:latin typeface="Lato"/>
                <a:ea typeface="Lato"/>
                <a:cs typeface="Lato"/>
              </a:rPr>
              <a:t> have their limitations, and effectiveness of any </a:t>
            </a:r>
            <a:r>
              <a:rPr lang="en-US" sz="2000" err="1">
                <a:solidFill>
                  <a:schemeClr val="bg1"/>
                </a:solidFill>
                <a:latin typeface="Lato"/>
                <a:ea typeface="Lato"/>
                <a:cs typeface="Lato"/>
              </a:rPr>
              <a:t>NbS</a:t>
            </a:r>
            <a:r>
              <a:rPr lang="en-US" sz="2000">
                <a:solidFill>
                  <a:schemeClr val="bg1"/>
                </a:solidFill>
                <a:latin typeface="Lato"/>
                <a:ea typeface="Lato"/>
                <a:cs typeface="Lato"/>
              </a:rPr>
              <a:t> depends on its location, design, typology, and environmental/climate conditions.</a:t>
            </a:r>
            <a:endParaRPr lang="en-GB" sz="2000">
              <a:solidFill>
                <a:schemeClr val="bg1"/>
              </a:solidFill>
              <a:latin typeface="Lato"/>
              <a:ea typeface="Lato"/>
              <a:cs typeface="Lato"/>
            </a:endParaRPr>
          </a:p>
          <a:p>
            <a:pPr marL="457200" indent="-457200">
              <a:buAutoNum type="arabicParenR"/>
            </a:pPr>
            <a:endParaRPr lang="en-GB" sz="2000">
              <a:solidFill>
                <a:schemeClr val="bg1"/>
              </a:solidFill>
              <a:latin typeface="Lato"/>
              <a:ea typeface="Lato"/>
              <a:cs typeface="Lato"/>
            </a:endParaRPr>
          </a:p>
          <a:p>
            <a:pPr marL="457200" indent="-457200">
              <a:buFontTx/>
              <a:buAutoNum type="arabicParenR"/>
            </a:pPr>
            <a:endParaRPr lang="en-GB" sz="2000">
              <a:solidFill>
                <a:schemeClr val="bg1"/>
              </a:solidFill>
              <a:latin typeface="Lato"/>
              <a:ea typeface="Lato"/>
              <a:cs typeface="Lato"/>
            </a:endParaRPr>
          </a:p>
        </p:txBody>
      </p:sp>
    </p:spTree>
    <p:extLst>
      <p:ext uri="{BB962C8B-B14F-4D97-AF65-F5344CB8AC3E}">
        <p14:creationId xmlns:p14="http://schemas.microsoft.com/office/powerpoint/2010/main" val="9608274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71362"/>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Take home messages: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Concepts</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Approaches</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E9186AA4-A69B-EACB-5AE6-3C4217DFF09E}"/>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29</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56BE4F77-6F32-3CC4-B146-874F0DA3C560}"/>
              </a:ext>
            </a:extLst>
          </p:cNvPr>
          <p:cNvSpPr txBox="1"/>
          <p:nvPr/>
        </p:nvSpPr>
        <p:spPr>
          <a:xfrm>
            <a:off x="299905" y="1271614"/>
            <a:ext cx="10993819"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mj-lt"/>
              <a:buAutoNum type="arabicParenR"/>
            </a:pPr>
            <a:endParaRPr lang="en-US" sz="20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The climate is changing, and this leads to more weather extremes (for example, higher temperatures, and changes in precipitation). This leads to an increase in weather related disasters.</a:t>
            </a: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arenR"/>
            </a:pP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Nature-based Solutions for hydro-meteorological hazards reduce hazard intensity and frequency -reducing probability of realization of risks.</a:t>
            </a: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sz="2000" i="1" dirty="0">
                <a:solidFill>
                  <a:schemeClr val="bg1"/>
                </a:solidFill>
                <a:latin typeface="Lato" panose="020F0502020204030203" pitchFamily="34" charset="0"/>
                <a:ea typeface="Lato" panose="020F0502020204030203" pitchFamily="34" charset="0"/>
                <a:cs typeface="Lato" panose="020F0502020204030203" pitchFamily="34" charset="0"/>
              </a:rPr>
              <a:t>For example: Green roofs and walls to reduce flood and heat wave risks. </a:t>
            </a: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mj-l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Nature-based solutions are cost-effective and resource-efficient, help build resilience and sustainability, flexible and resilient with on-going urbanisation climate change, multifunctional, and environmentally friendly and systemic interventions.</a:t>
            </a:r>
          </a:p>
        </p:txBody>
      </p:sp>
    </p:spTree>
    <p:extLst>
      <p:ext uri="{BB962C8B-B14F-4D97-AF65-F5344CB8AC3E}">
        <p14:creationId xmlns:p14="http://schemas.microsoft.com/office/powerpoint/2010/main" val="243678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2" name="TextBox 11">
            <a:extLst>
              <a:ext uri="{FF2B5EF4-FFF2-40B4-BE49-F238E27FC236}">
                <a16:creationId xmlns:a16="http://schemas.microsoft.com/office/drawing/2014/main" id="{F20A7847-6DB0-48F9-9940-8638997504F9}"/>
              </a:ext>
            </a:extLst>
          </p:cNvPr>
          <p:cNvSpPr txBox="1"/>
          <p:nvPr/>
        </p:nvSpPr>
        <p:spPr>
          <a:xfrm>
            <a:off x="402021" y="1494094"/>
            <a:ext cx="5555060" cy="3693319"/>
          </a:xfrm>
          <a:prstGeom prst="rect">
            <a:avLst/>
          </a:prstGeom>
          <a:noFill/>
        </p:spPr>
        <p:txBody>
          <a:bodyPr wrap="square" lIns="91440" tIns="45720" rIns="91440" bIns="45720" rtlCol="0" anchor="t">
            <a:spAutoFit/>
          </a:bodyPr>
          <a:lstStyle/>
          <a:p>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endParaRPr lang="de-DE">
              <a:solidFill>
                <a:srgbClr val="2CB6E7"/>
              </a:solidFill>
              <a:latin typeface="Lato"/>
              <a:ea typeface="Lato"/>
              <a:cs typeface="Lato"/>
            </a:endParaRPr>
          </a:p>
          <a:p>
            <a:endParaRPr lang="de-DE">
              <a:solidFill>
                <a:srgbClr val="2CB6E7"/>
              </a:solidFill>
              <a:latin typeface="Lato"/>
              <a:ea typeface="Lato"/>
              <a:cs typeface="Lato"/>
            </a:endParaRPr>
          </a:p>
          <a:p>
            <a:br>
              <a:rPr lang="de-DE">
                <a:solidFill>
                  <a:srgbClr val="2CB6E7"/>
                </a:solidFill>
                <a:latin typeface="Lato"/>
                <a:ea typeface="Lato"/>
                <a:cs typeface="Lato"/>
              </a:rPr>
            </a:br>
            <a:r>
              <a:rPr lang="de-DE">
                <a:solidFill>
                  <a:srgbClr val="2CB6E7"/>
                </a:solidFill>
                <a:latin typeface="Lato"/>
                <a:ea typeface="Lato"/>
                <a:cs typeface="Lato"/>
              </a:rPr>
              <a:t> </a:t>
            </a:r>
            <a:endParaRPr lang="de-DE">
              <a:solidFill>
                <a:srgbClr val="404040"/>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p:txBody>
      </p:sp>
      <p:pic>
        <p:nvPicPr>
          <p:cNvPr id="2" name="Shape 22">
            <a:extLst>
              <a:ext uri="{FF2B5EF4-FFF2-40B4-BE49-F238E27FC236}">
                <a16:creationId xmlns:a16="http://schemas.microsoft.com/office/drawing/2014/main" id="{222CAE81-098D-07CF-74F7-7D438583CA89}"/>
              </a:ext>
            </a:extLst>
          </p:cNvPr>
          <p:cNvPicPr preferRelativeResize="0">
            <a:picLocks noChangeAspect="1"/>
          </p:cNvPicPr>
          <p:nvPr/>
        </p:nvPicPr>
        <p:blipFill rotWithShape="1">
          <a:blip r:embed="rId3">
            <a:alphaModFix/>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rcRect t="16645" b="11110"/>
          <a:stretch/>
        </p:blipFill>
        <p:spPr>
          <a:xfrm>
            <a:off x="9024389" y="1494850"/>
            <a:ext cx="2777687" cy="836588"/>
          </a:xfrm>
          <a:prstGeom prst="rect">
            <a:avLst/>
          </a:prstGeom>
          <a:noFill/>
          <a:ln>
            <a:noFill/>
          </a:ln>
        </p:spPr>
      </p:pic>
      <p:pic>
        <p:nvPicPr>
          <p:cNvPr id="3" name="Picture 2" descr="Logo&#10;&#10;Description automatically generated">
            <a:extLst>
              <a:ext uri="{FF2B5EF4-FFF2-40B4-BE49-F238E27FC236}">
                <a16:creationId xmlns:a16="http://schemas.microsoft.com/office/drawing/2014/main" id="{3F5AE043-6281-D83B-A6F6-8172461997B2}"/>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241767" y="4603128"/>
            <a:ext cx="2316524" cy="1363649"/>
          </a:xfrm>
          <a:prstGeom prst="rect">
            <a:avLst/>
          </a:prstGeom>
        </p:spPr>
      </p:pic>
      <p:grpSp>
        <p:nvGrpSpPr>
          <p:cNvPr id="5" name="Group 4">
            <a:extLst>
              <a:ext uri="{FF2B5EF4-FFF2-40B4-BE49-F238E27FC236}">
                <a16:creationId xmlns:a16="http://schemas.microsoft.com/office/drawing/2014/main" id="{44AFFF99-4BA0-A58C-BD49-5492B4155736}"/>
              </a:ext>
            </a:extLst>
          </p:cNvPr>
          <p:cNvGrpSpPr/>
          <p:nvPr/>
        </p:nvGrpSpPr>
        <p:grpSpPr>
          <a:xfrm>
            <a:off x="9247087" y="2609619"/>
            <a:ext cx="2179491" cy="1642050"/>
            <a:chOff x="9117861" y="2332031"/>
            <a:chExt cx="2586124" cy="1811117"/>
          </a:xfrm>
        </p:grpSpPr>
        <p:pic>
          <p:nvPicPr>
            <p:cNvPr id="9" name="Picture 8" descr="A picture containing logo&#10;&#10;Description automatically generated">
              <a:extLst>
                <a:ext uri="{FF2B5EF4-FFF2-40B4-BE49-F238E27FC236}">
                  <a16:creationId xmlns:a16="http://schemas.microsoft.com/office/drawing/2014/main" id="{A3CF878E-68E9-2A6B-4661-5C00E56CD07F}"/>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9455633" y="2332031"/>
              <a:ext cx="1990453" cy="1244697"/>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D37F74C2-FC59-F702-3F0A-D41FC96B0898}"/>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9117861" y="3720010"/>
              <a:ext cx="2586124" cy="423138"/>
            </a:xfrm>
            <a:prstGeom prst="rect">
              <a:avLst/>
            </a:prstGeom>
          </p:spPr>
        </p:pic>
      </p:gr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a:solidFill>
                  <a:schemeClr val="bg1"/>
                </a:solidFill>
                <a:ea typeface="+mn-lt"/>
                <a:cs typeface="+mn-lt"/>
              </a:rPr>
              <a:t>Training Unit 1 at a </a:t>
            </a:r>
            <a:r>
              <a:rPr lang="de-DE" sz="3200" b="1" err="1">
                <a:solidFill>
                  <a:schemeClr val="bg1"/>
                </a:solidFill>
                <a:ea typeface="+mn-lt"/>
                <a:cs typeface="+mn-lt"/>
              </a:rPr>
              <a:t>glance</a:t>
            </a: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9"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a:t>
            </a:r>
          </a:p>
        </p:txBody>
      </p:sp>
      <p:sp>
        <p:nvSpPr>
          <p:cNvPr id="4" name="TextBox 3">
            <a:extLst>
              <a:ext uri="{FF2B5EF4-FFF2-40B4-BE49-F238E27FC236}">
                <a16:creationId xmlns:a16="http://schemas.microsoft.com/office/drawing/2014/main" id="{2799D7D7-631F-A2C9-FD16-7F9FF822F1F6}"/>
              </a:ext>
            </a:extLst>
          </p:cNvPr>
          <p:cNvSpPr txBox="1"/>
          <p:nvPr/>
        </p:nvSpPr>
        <p:spPr>
          <a:xfrm>
            <a:off x="389924" y="1491128"/>
            <a:ext cx="7935460" cy="44756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de-DE" sz="1600" b="1" dirty="0">
                <a:solidFill>
                  <a:srgbClr val="2CB6E7"/>
                </a:solidFill>
                <a:latin typeface="Lato"/>
                <a:ea typeface="Lato"/>
                <a:cs typeface="Arial"/>
              </a:rPr>
              <a:t>Part I: Global Environmental </a:t>
            </a:r>
            <a:r>
              <a:rPr lang="de-DE" sz="1600" b="1" dirty="0" err="1">
                <a:solidFill>
                  <a:srgbClr val="2CB6E7"/>
                </a:solidFill>
                <a:latin typeface="Lato"/>
                <a:ea typeface="Lato"/>
                <a:cs typeface="Arial"/>
              </a:rPr>
              <a:t>Context</a:t>
            </a:r>
            <a:r>
              <a:rPr lang="de-DE" sz="1600" b="1" dirty="0">
                <a:solidFill>
                  <a:srgbClr val="2CB6E7"/>
                </a:solidFill>
                <a:latin typeface="Lato"/>
                <a:ea typeface="Lato"/>
                <a:cs typeface="Arial"/>
              </a:rPr>
              <a:t> </a:t>
            </a:r>
          </a:p>
          <a:p>
            <a:pPr marL="285750" indent="-285750">
              <a:lnSpc>
                <a:spcPct val="150000"/>
              </a:lnSpc>
              <a:buFont typeface="Arial" panose="020B0604020202020204" pitchFamily="34" charset="0"/>
              <a:buChar char="•"/>
            </a:pPr>
            <a:r>
              <a:rPr lang="en-GB" sz="1600" dirty="0">
                <a:solidFill>
                  <a:schemeClr val="tx1">
                    <a:lumMod val="75000"/>
                    <a:lumOff val="25000"/>
                  </a:schemeClr>
                </a:solidFill>
                <a:latin typeface="Lato"/>
                <a:ea typeface="+mn-lt"/>
                <a:cs typeface="+mn-lt"/>
              </a:rPr>
              <a:t>Climate change and weather extremes</a:t>
            </a:r>
          </a:p>
          <a:p>
            <a:pPr marL="285750" indent="-285750">
              <a:lnSpc>
                <a:spcPct val="150000"/>
              </a:lnSpc>
              <a:buFont typeface="Arial" panose="020B0604020202020204" pitchFamily="34" charset="0"/>
              <a:buChar char="•"/>
            </a:pPr>
            <a:r>
              <a:rPr lang="en-GB" sz="1600" dirty="0">
                <a:solidFill>
                  <a:schemeClr val="tx1">
                    <a:lumMod val="75000"/>
                    <a:lumOff val="25000"/>
                  </a:schemeClr>
                </a:solidFill>
                <a:latin typeface="Lato"/>
                <a:ea typeface="+mn-lt"/>
                <a:cs typeface="+mn-lt"/>
              </a:rPr>
              <a:t>Impact of hydro-meteorological hazards </a:t>
            </a:r>
          </a:p>
          <a:p>
            <a:pPr marL="285750" indent="-285750">
              <a:lnSpc>
                <a:spcPct val="150000"/>
              </a:lnSpc>
              <a:buFont typeface="Arial"/>
              <a:buChar char="•"/>
            </a:pPr>
            <a:endParaRPr lang="en-GB" sz="1600" b="1" dirty="0">
              <a:solidFill>
                <a:schemeClr val="tx1">
                  <a:lumMod val="75000"/>
                  <a:lumOff val="25000"/>
                </a:schemeClr>
              </a:solidFill>
              <a:latin typeface="Lato"/>
              <a:ea typeface="+mn-lt"/>
              <a:cs typeface="+mn-lt"/>
            </a:endParaRPr>
          </a:p>
          <a:p>
            <a:pPr>
              <a:lnSpc>
                <a:spcPct val="150000"/>
              </a:lnSpc>
            </a:pPr>
            <a:r>
              <a:rPr lang="de-DE" sz="1600" b="1" dirty="0">
                <a:solidFill>
                  <a:srgbClr val="2CB6E7"/>
                </a:solidFill>
                <a:latin typeface="Lato"/>
                <a:ea typeface="Lato"/>
                <a:cs typeface="Segoe UI"/>
              </a:rPr>
              <a:t>Part II: Nature-</a:t>
            </a:r>
            <a:r>
              <a:rPr lang="de-DE" sz="1600" b="1" dirty="0" err="1">
                <a:solidFill>
                  <a:srgbClr val="2CB6E7"/>
                </a:solidFill>
                <a:latin typeface="Lato"/>
                <a:ea typeface="Lato"/>
                <a:cs typeface="Segoe UI"/>
              </a:rPr>
              <a:t>based</a:t>
            </a:r>
            <a:r>
              <a:rPr lang="de-DE" sz="1600" b="1" dirty="0">
                <a:solidFill>
                  <a:srgbClr val="2CB6E7"/>
                </a:solidFill>
                <a:latin typeface="Lato"/>
                <a:ea typeface="Lato"/>
                <a:cs typeface="Segoe UI"/>
              </a:rPr>
              <a:t> Solutions &amp; Hydro-</a:t>
            </a:r>
            <a:r>
              <a:rPr lang="de-DE" sz="1600" b="1" dirty="0" err="1">
                <a:solidFill>
                  <a:srgbClr val="2CB6E7"/>
                </a:solidFill>
                <a:latin typeface="Lato"/>
                <a:ea typeface="Lato"/>
                <a:cs typeface="Segoe UI"/>
              </a:rPr>
              <a:t>Meteorological</a:t>
            </a:r>
            <a:r>
              <a:rPr lang="de-DE" sz="1600" b="1" dirty="0">
                <a:solidFill>
                  <a:srgbClr val="2CB6E7"/>
                </a:solidFill>
                <a:latin typeface="Lato"/>
                <a:ea typeface="Lato"/>
                <a:cs typeface="Segoe UI"/>
              </a:rPr>
              <a:t> Hazards</a:t>
            </a:r>
          </a:p>
          <a:p>
            <a:pPr marL="285750" indent="-285750">
              <a:lnSpc>
                <a:spcPct val="150000"/>
              </a:lnSpc>
              <a:buFont typeface="Arial" panose="020B0604020202020204" pitchFamily="34" charset="0"/>
              <a:buChar char="•"/>
            </a:pPr>
            <a:r>
              <a:rPr lang="de-DE" sz="1600" dirty="0" err="1">
                <a:solidFill>
                  <a:srgbClr val="404040"/>
                </a:solidFill>
                <a:latin typeface="Lato"/>
                <a:cs typeface="Arial"/>
              </a:rPr>
              <a:t>What</a:t>
            </a:r>
            <a:r>
              <a:rPr lang="de-DE" sz="1600" dirty="0">
                <a:solidFill>
                  <a:srgbClr val="404040"/>
                </a:solidFill>
                <a:latin typeface="Lato"/>
                <a:cs typeface="Arial"/>
              </a:rPr>
              <a:t> </a:t>
            </a:r>
            <a:r>
              <a:rPr lang="de-DE" sz="1600" dirty="0" err="1">
                <a:solidFill>
                  <a:srgbClr val="404040"/>
                </a:solidFill>
                <a:latin typeface="Lato"/>
                <a:cs typeface="Arial"/>
              </a:rPr>
              <a:t>are</a:t>
            </a:r>
            <a:r>
              <a:rPr lang="de-DE" sz="1600" dirty="0">
                <a:solidFill>
                  <a:srgbClr val="404040"/>
                </a:solidFill>
                <a:latin typeface="Lato"/>
                <a:cs typeface="Arial"/>
              </a:rPr>
              <a:t> Nature-</a:t>
            </a:r>
            <a:r>
              <a:rPr lang="de-DE" sz="1600" dirty="0" err="1">
                <a:solidFill>
                  <a:srgbClr val="404040"/>
                </a:solidFill>
                <a:latin typeface="Lato"/>
                <a:cs typeface="Arial"/>
              </a:rPr>
              <a:t>based</a:t>
            </a:r>
            <a:r>
              <a:rPr lang="de-DE" sz="1600" dirty="0">
                <a:solidFill>
                  <a:srgbClr val="404040"/>
                </a:solidFill>
                <a:latin typeface="Lato"/>
                <a:cs typeface="Arial"/>
              </a:rPr>
              <a:t> Solutions?</a:t>
            </a:r>
            <a:endParaRPr lang="de-DE" sz="1600" dirty="0">
              <a:solidFill>
                <a:srgbClr val="404040"/>
              </a:solidFill>
              <a:latin typeface="Lato"/>
              <a:ea typeface="Lato"/>
              <a:cs typeface="Arial"/>
            </a:endParaRPr>
          </a:p>
          <a:p>
            <a:pPr marL="285750" indent="-285750">
              <a:lnSpc>
                <a:spcPct val="150000"/>
              </a:lnSpc>
              <a:buFont typeface="Arial"/>
              <a:buChar char="•"/>
            </a:pPr>
            <a:r>
              <a:rPr lang="de-DE" sz="1600" dirty="0" err="1">
                <a:solidFill>
                  <a:schemeClr val="tx1">
                    <a:lumMod val="75000"/>
                    <a:lumOff val="25000"/>
                  </a:schemeClr>
                </a:solidFill>
                <a:latin typeface="Lato"/>
                <a:ea typeface="+mn-lt"/>
                <a:cs typeface="+mn-lt"/>
              </a:rPr>
              <a:t>What</a:t>
            </a:r>
            <a:r>
              <a:rPr lang="de-DE" sz="1600" dirty="0">
                <a:solidFill>
                  <a:schemeClr val="tx1">
                    <a:lumMod val="75000"/>
                    <a:lumOff val="25000"/>
                  </a:schemeClr>
                </a:solidFill>
                <a:latin typeface="Lato"/>
                <a:ea typeface="+mn-lt"/>
                <a:cs typeface="+mn-lt"/>
              </a:rPr>
              <a:t> </a:t>
            </a:r>
            <a:r>
              <a:rPr lang="de-DE" sz="1600" dirty="0" err="1">
                <a:solidFill>
                  <a:schemeClr val="tx1">
                    <a:lumMod val="75000"/>
                    <a:lumOff val="25000"/>
                  </a:schemeClr>
                </a:solidFill>
                <a:latin typeface="Lato"/>
                <a:ea typeface="+mn-lt"/>
                <a:cs typeface="+mn-lt"/>
              </a:rPr>
              <a:t>are</a:t>
            </a:r>
            <a:r>
              <a:rPr lang="de-DE" sz="1600" dirty="0">
                <a:solidFill>
                  <a:schemeClr val="tx1">
                    <a:lumMod val="75000"/>
                    <a:lumOff val="25000"/>
                  </a:schemeClr>
                </a:solidFill>
                <a:latin typeface="Lato"/>
                <a:ea typeface="+mn-lt"/>
                <a:cs typeface="+mn-lt"/>
              </a:rPr>
              <a:t> hydro-</a:t>
            </a:r>
            <a:r>
              <a:rPr lang="de-DE" sz="1600" dirty="0" err="1">
                <a:solidFill>
                  <a:schemeClr val="tx1">
                    <a:lumMod val="75000"/>
                    <a:lumOff val="25000"/>
                  </a:schemeClr>
                </a:solidFill>
                <a:latin typeface="Lato"/>
                <a:ea typeface="+mn-lt"/>
                <a:cs typeface="+mn-lt"/>
              </a:rPr>
              <a:t>meteorological</a:t>
            </a:r>
            <a:r>
              <a:rPr lang="de-DE" sz="1600" dirty="0">
                <a:solidFill>
                  <a:schemeClr val="tx1">
                    <a:lumMod val="75000"/>
                    <a:lumOff val="25000"/>
                  </a:schemeClr>
                </a:solidFill>
                <a:latin typeface="Lato"/>
                <a:ea typeface="+mn-lt"/>
                <a:cs typeface="+mn-lt"/>
              </a:rPr>
              <a:t> </a:t>
            </a:r>
            <a:r>
              <a:rPr lang="de-DE" sz="1600" dirty="0" err="1">
                <a:solidFill>
                  <a:schemeClr val="tx1">
                    <a:lumMod val="75000"/>
                    <a:lumOff val="25000"/>
                  </a:schemeClr>
                </a:solidFill>
                <a:latin typeface="Lato"/>
                <a:ea typeface="+mn-lt"/>
                <a:cs typeface="+mn-lt"/>
              </a:rPr>
              <a:t>hazards</a:t>
            </a:r>
            <a:r>
              <a:rPr lang="de-DE" sz="1600" dirty="0">
                <a:solidFill>
                  <a:schemeClr val="tx1">
                    <a:lumMod val="75000"/>
                    <a:lumOff val="25000"/>
                  </a:schemeClr>
                </a:solidFill>
                <a:latin typeface="Lato"/>
                <a:ea typeface="+mn-lt"/>
                <a:cs typeface="+mn-lt"/>
              </a:rPr>
              <a:t> and </a:t>
            </a:r>
            <a:r>
              <a:rPr lang="de-DE" sz="1600" dirty="0" err="1">
                <a:solidFill>
                  <a:schemeClr val="tx1">
                    <a:lumMod val="75000"/>
                    <a:lumOff val="25000"/>
                  </a:schemeClr>
                </a:solidFill>
                <a:latin typeface="Lato"/>
                <a:ea typeface="+mn-lt"/>
                <a:cs typeface="+mn-lt"/>
              </a:rPr>
              <a:t>risks</a:t>
            </a:r>
            <a:r>
              <a:rPr lang="de-DE" sz="1600" dirty="0">
                <a:solidFill>
                  <a:schemeClr val="tx1">
                    <a:lumMod val="75000"/>
                    <a:lumOff val="25000"/>
                  </a:schemeClr>
                </a:solidFill>
                <a:latin typeface="Lato"/>
                <a:ea typeface="+mn-lt"/>
                <a:cs typeface="+mn-lt"/>
              </a:rPr>
              <a:t>?</a:t>
            </a:r>
            <a:endParaRPr lang="de-DE" sz="1600" dirty="0">
              <a:solidFill>
                <a:schemeClr val="tx1">
                  <a:lumMod val="75000"/>
                  <a:lumOff val="25000"/>
                </a:schemeClr>
              </a:solidFill>
              <a:latin typeface="Lato"/>
              <a:ea typeface="Lato"/>
              <a:cs typeface="Calibri"/>
            </a:endParaRPr>
          </a:p>
          <a:p>
            <a:pPr marL="285750" indent="-285750">
              <a:lnSpc>
                <a:spcPct val="150000"/>
              </a:lnSpc>
              <a:buFont typeface="Arial"/>
              <a:buChar char="•"/>
            </a:pPr>
            <a:r>
              <a:rPr lang="de-DE" sz="1600" dirty="0">
                <a:solidFill>
                  <a:schemeClr val="tx1">
                    <a:lumMod val="75000"/>
                    <a:lumOff val="25000"/>
                  </a:schemeClr>
                </a:solidFill>
                <a:latin typeface="Lato"/>
                <a:ea typeface="+mn-lt"/>
                <a:cs typeface="+mn-lt"/>
              </a:rPr>
              <a:t>Nature-</a:t>
            </a:r>
            <a:r>
              <a:rPr lang="de-DE" sz="1600" dirty="0" err="1">
                <a:solidFill>
                  <a:schemeClr val="tx1">
                    <a:lumMod val="75000"/>
                    <a:lumOff val="25000"/>
                  </a:schemeClr>
                </a:solidFill>
                <a:latin typeface="Lato"/>
                <a:ea typeface="+mn-lt"/>
                <a:cs typeface="+mn-lt"/>
              </a:rPr>
              <a:t>based</a:t>
            </a:r>
            <a:r>
              <a:rPr lang="de-DE" sz="1600" dirty="0">
                <a:solidFill>
                  <a:schemeClr val="tx1">
                    <a:lumMod val="75000"/>
                    <a:lumOff val="25000"/>
                  </a:schemeClr>
                </a:solidFill>
                <a:latin typeface="Lato"/>
                <a:ea typeface="+mn-lt"/>
                <a:cs typeface="+mn-lt"/>
              </a:rPr>
              <a:t> Solutions </a:t>
            </a:r>
            <a:r>
              <a:rPr lang="de-DE" sz="1600" dirty="0" err="1">
                <a:solidFill>
                  <a:schemeClr val="tx1">
                    <a:lumMod val="75000"/>
                    <a:lumOff val="25000"/>
                  </a:schemeClr>
                </a:solidFill>
                <a:latin typeface="Lato"/>
                <a:ea typeface="+mn-lt"/>
                <a:cs typeface="+mn-lt"/>
              </a:rPr>
              <a:t>applied</a:t>
            </a:r>
            <a:r>
              <a:rPr lang="de-DE" sz="1600" dirty="0">
                <a:solidFill>
                  <a:schemeClr val="tx1">
                    <a:lumMod val="75000"/>
                    <a:lumOff val="25000"/>
                  </a:schemeClr>
                </a:solidFill>
                <a:latin typeface="Lato"/>
                <a:ea typeface="+mn-lt"/>
                <a:cs typeface="+mn-lt"/>
              </a:rPr>
              <a:t> </a:t>
            </a:r>
            <a:r>
              <a:rPr lang="de-DE" sz="1600" dirty="0" err="1">
                <a:solidFill>
                  <a:schemeClr val="tx1">
                    <a:lumMod val="75000"/>
                    <a:lumOff val="25000"/>
                  </a:schemeClr>
                </a:solidFill>
                <a:latin typeface="Lato"/>
                <a:ea typeface="+mn-lt"/>
                <a:cs typeface="+mn-lt"/>
              </a:rPr>
              <a:t>to</a:t>
            </a:r>
            <a:r>
              <a:rPr lang="de-DE" sz="1600" dirty="0">
                <a:solidFill>
                  <a:schemeClr val="tx1">
                    <a:lumMod val="75000"/>
                    <a:lumOff val="25000"/>
                  </a:schemeClr>
                </a:solidFill>
                <a:latin typeface="Lato"/>
                <a:ea typeface="+mn-lt"/>
                <a:cs typeface="+mn-lt"/>
              </a:rPr>
              <a:t> </a:t>
            </a:r>
            <a:r>
              <a:rPr lang="de-DE" sz="1600" dirty="0" err="1">
                <a:solidFill>
                  <a:schemeClr val="tx1">
                    <a:lumMod val="75000"/>
                    <a:lumOff val="25000"/>
                  </a:schemeClr>
                </a:solidFill>
                <a:latin typeface="Lato"/>
                <a:ea typeface="+mn-lt"/>
                <a:cs typeface="+mn-lt"/>
              </a:rPr>
              <a:t>key</a:t>
            </a:r>
            <a:r>
              <a:rPr lang="de-DE" sz="1600" dirty="0">
                <a:solidFill>
                  <a:schemeClr val="tx1">
                    <a:lumMod val="75000"/>
                    <a:lumOff val="25000"/>
                  </a:schemeClr>
                </a:solidFill>
                <a:latin typeface="Lato"/>
                <a:ea typeface="+mn-lt"/>
                <a:cs typeface="+mn-lt"/>
              </a:rPr>
              <a:t> hydro-</a:t>
            </a:r>
            <a:r>
              <a:rPr lang="de-DE" sz="1600" dirty="0" err="1">
                <a:solidFill>
                  <a:schemeClr val="tx1">
                    <a:lumMod val="75000"/>
                    <a:lumOff val="25000"/>
                  </a:schemeClr>
                </a:solidFill>
                <a:latin typeface="Lato"/>
                <a:ea typeface="+mn-lt"/>
                <a:cs typeface="+mn-lt"/>
              </a:rPr>
              <a:t>meteorological</a:t>
            </a:r>
            <a:r>
              <a:rPr lang="de-DE" sz="1600" dirty="0">
                <a:solidFill>
                  <a:schemeClr val="tx1">
                    <a:lumMod val="75000"/>
                    <a:lumOff val="25000"/>
                  </a:schemeClr>
                </a:solidFill>
                <a:latin typeface="Lato"/>
                <a:ea typeface="+mn-lt"/>
                <a:cs typeface="+mn-lt"/>
              </a:rPr>
              <a:t> </a:t>
            </a:r>
            <a:r>
              <a:rPr lang="de-DE" sz="1600" dirty="0" err="1">
                <a:solidFill>
                  <a:schemeClr val="tx1">
                    <a:lumMod val="75000"/>
                    <a:lumOff val="25000"/>
                  </a:schemeClr>
                </a:solidFill>
                <a:latin typeface="Lato"/>
                <a:ea typeface="+mn-lt"/>
                <a:cs typeface="+mn-lt"/>
              </a:rPr>
              <a:t>hazards</a:t>
            </a:r>
            <a:r>
              <a:rPr lang="de-DE" sz="1600" dirty="0">
                <a:solidFill>
                  <a:schemeClr val="tx1">
                    <a:lumMod val="75000"/>
                    <a:lumOff val="25000"/>
                  </a:schemeClr>
                </a:solidFill>
                <a:latin typeface="Lato"/>
                <a:ea typeface="+mn-lt"/>
                <a:cs typeface="+mn-lt"/>
              </a:rPr>
              <a:t> and </a:t>
            </a:r>
            <a:r>
              <a:rPr lang="de-DE" sz="1600" dirty="0" err="1">
                <a:solidFill>
                  <a:schemeClr val="tx1">
                    <a:lumMod val="75000"/>
                    <a:lumOff val="25000"/>
                  </a:schemeClr>
                </a:solidFill>
                <a:latin typeface="Lato"/>
                <a:ea typeface="+mn-lt"/>
                <a:cs typeface="+mn-lt"/>
              </a:rPr>
              <a:t>risks</a:t>
            </a:r>
            <a:br>
              <a:rPr lang="de-DE" b="1" dirty="0">
                <a:cs typeface="Arial"/>
              </a:rPr>
            </a:br>
            <a:endParaRPr lang="de-DE" sz="1600" b="1" dirty="0">
              <a:solidFill>
                <a:srgbClr val="2CB6E7"/>
              </a:solidFill>
              <a:latin typeface="Lato"/>
              <a:ea typeface="+mn-lt"/>
              <a:cs typeface="Arial"/>
            </a:endParaRPr>
          </a:p>
          <a:p>
            <a:pPr>
              <a:lnSpc>
                <a:spcPct val="150000"/>
              </a:lnSpc>
            </a:pPr>
            <a:r>
              <a:rPr lang="de-DE" sz="1600" b="1" dirty="0">
                <a:solidFill>
                  <a:srgbClr val="2CB6E7"/>
                </a:solidFill>
                <a:latin typeface="Lato"/>
                <a:ea typeface="Lato"/>
                <a:cs typeface="Arial"/>
              </a:rPr>
              <a:t>Part III: Nature-</a:t>
            </a:r>
            <a:r>
              <a:rPr lang="de-DE" sz="1600" b="1" dirty="0" err="1">
                <a:solidFill>
                  <a:srgbClr val="2CB6E7"/>
                </a:solidFill>
                <a:latin typeface="Lato"/>
                <a:ea typeface="Lato"/>
                <a:cs typeface="Arial"/>
              </a:rPr>
              <a:t>based</a:t>
            </a:r>
            <a:r>
              <a:rPr lang="de-DE" sz="1600" b="1" dirty="0">
                <a:solidFill>
                  <a:srgbClr val="2CB6E7"/>
                </a:solidFill>
                <a:latin typeface="Lato"/>
                <a:ea typeface="Lato"/>
                <a:cs typeface="Arial"/>
              </a:rPr>
              <a:t> Solutions </a:t>
            </a:r>
            <a:r>
              <a:rPr lang="de-DE" sz="1600" b="1" dirty="0" err="1">
                <a:solidFill>
                  <a:srgbClr val="2CB6E7"/>
                </a:solidFill>
                <a:latin typeface="Lato"/>
                <a:ea typeface="Lato"/>
                <a:cs typeface="Arial"/>
              </a:rPr>
              <a:t>benefits</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performance</a:t>
            </a:r>
            <a:r>
              <a:rPr lang="de-DE" sz="1600" b="1" dirty="0">
                <a:solidFill>
                  <a:srgbClr val="2CB6E7"/>
                </a:solidFill>
                <a:latin typeface="Lato"/>
                <a:ea typeface="Lato"/>
                <a:cs typeface="Arial"/>
              </a:rPr>
              <a:t> and </a:t>
            </a:r>
            <a:r>
              <a:rPr lang="de-DE" sz="1600" b="1" dirty="0" err="1">
                <a:solidFill>
                  <a:srgbClr val="2CB6E7"/>
                </a:solidFill>
                <a:latin typeface="Lato"/>
                <a:ea typeface="Lato"/>
                <a:cs typeface="Arial"/>
              </a:rPr>
              <a:t>value</a:t>
            </a:r>
            <a:endParaRPr lang="de-DE" sz="1600" b="1" dirty="0">
              <a:solidFill>
                <a:srgbClr val="2CB6E7"/>
              </a:solidFill>
              <a:latin typeface="Lato"/>
              <a:ea typeface="Lato"/>
              <a:cs typeface="Arial"/>
            </a:endParaRPr>
          </a:p>
          <a:p>
            <a:pPr marL="285750" indent="-285750">
              <a:lnSpc>
                <a:spcPct val="150000"/>
              </a:lnSpc>
              <a:buFont typeface="Arial" panose="020B0604020202020204" pitchFamily="34" charset="0"/>
              <a:buChar char="•"/>
            </a:pPr>
            <a:r>
              <a:rPr lang="en-GB" sz="1600" dirty="0" err="1">
                <a:solidFill>
                  <a:schemeClr val="tx1">
                    <a:lumMod val="75000"/>
                    <a:lumOff val="25000"/>
                  </a:schemeClr>
                </a:solidFill>
                <a:latin typeface="Lato"/>
                <a:ea typeface="+mn-lt"/>
                <a:cs typeface="+mn-lt"/>
              </a:rPr>
              <a:t>NbS</a:t>
            </a:r>
            <a:r>
              <a:rPr lang="en-GB" sz="1600" dirty="0">
                <a:solidFill>
                  <a:schemeClr val="tx1">
                    <a:lumMod val="75000"/>
                    <a:lumOff val="25000"/>
                  </a:schemeClr>
                </a:solidFill>
                <a:latin typeface="Lato"/>
                <a:ea typeface="+mn-lt"/>
                <a:cs typeface="+mn-lt"/>
              </a:rPr>
              <a:t> for hydro-meteorological hazards and their benefits</a:t>
            </a:r>
          </a:p>
          <a:p>
            <a:pPr marL="285750" indent="-285750">
              <a:lnSpc>
                <a:spcPct val="150000"/>
              </a:lnSpc>
              <a:buFont typeface="Arial" panose="020B0604020202020204" pitchFamily="34" charset="0"/>
              <a:buChar char="•"/>
            </a:pPr>
            <a:r>
              <a:rPr lang="en-GB" sz="1600" dirty="0">
                <a:solidFill>
                  <a:schemeClr val="tx1">
                    <a:lumMod val="75000"/>
                    <a:lumOff val="25000"/>
                  </a:schemeClr>
                </a:solidFill>
                <a:latin typeface="Lato"/>
                <a:ea typeface="+mn-lt"/>
                <a:cs typeface="+mn-lt"/>
              </a:rPr>
              <a:t>Performance &amp; value of </a:t>
            </a:r>
            <a:r>
              <a:rPr lang="en-GB" sz="1600" dirty="0" err="1">
                <a:solidFill>
                  <a:schemeClr val="tx1">
                    <a:lumMod val="75000"/>
                    <a:lumOff val="25000"/>
                  </a:schemeClr>
                </a:solidFill>
                <a:latin typeface="Lato"/>
                <a:ea typeface="+mn-lt"/>
                <a:cs typeface="+mn-lt"/>
              </a:rPr>
              <a:t>NbS</a:t>
            </a:r>
            <a:endParaRPr lang="en-GB" sz="1600" dirty="0">
              <a:solidFill>
                <a:schemeClr val="tx1">
                  <a:lumMod val="75000"/>
                  <a:lumOff val="25000"/>
                </a:schemeClr>
              </a:solidFill>
              <a:latin typeface="Lato"/>
              <a:ea typeface="Lato"/>
              <a:cs typeface="Lato"/>
            </a:endParaRPr>
          </a:p>
        </p:txBody>
      </p:sp>
    </p:spTree>
    <p:extLst>
      <p:ext uri="{BB962C8B-B14F-4D97-AF65-F5344CB8AC3E}">
        <p14:creationId xmlns:p14="http://schemas.microsoft.com/office/powerpoint/2010/main" val="29280223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Further reading </a:t>
            </a:r>
            <a:endParaRPr lang="en-GB" sz="3200" dirty="0">
              <a:solidFill>
                <a:schemeClr val="bg1"/>
              </a:solidFill>
              <a:latin typeface="Lato"/>
              <a:ea typeface="Lato"/>
              <a:cs typeface="Lato"/>
            </a:endParaRPr>
          </a:p>
        </p:txBody>
      </p:sp>
      <p:sp>
        <p:nvSpPr>
          <p:cNvPr id="15" name="TextBox 14">
            <a:extLst>
              <a:ext uri="{FF2B5EF4-FFF2-40B4-BE49-F238E27FC236}">
                <a16:creationId xmlns:a16="http://schemas.microsoft.com/office/drawing/2014/main" id="{FD23CBA3-C241-48A4-B073-387D5E17E4AC}"/>
              </a:ext>
            </a:extLst>
          </p:cNvPr>
          <p:cNvSpPr txBox="1"/>
          <p:nvPr/>
        </p:nvSpPr>
        <p:spPr>
          <a:xfrm>
            <a:off x="169753" y="1208672"/>
            <a:ext cx="11909904" cy="5055230"/>
          </a:xfrm>
          <a:prstGeom prst="rect">
            <a:avLst/>
          </a:prstGeom>
          <a:noFill/>
        </p:spPr>
        <p:txBody>
          <a:bodyPr wrap="square">
            <a:spAutoFit/>
          </a:bodyPr>
          <a:lstStyle/>
          <a:p>
            <a:pPr algn="l" rtl="0" fontAlgn="base"/>
            <a:r>
              <a:rPr lang="en-GB" sz="12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t>Nature-based Solutions</a:t>
            </a:r>
            <a:br>
              <a:rPr lang="en-GB" sz="12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br>
            <a:endParaRPr lang="en-GB" sz="1200" u="none" strike="noStrike" dirty="0">
              <a:solidFill>
                <a:srgbClr val="FF8400"/>
              </a:solidFill>
              <a:latin typeface="Lato" panose="020F0502020204030203" pitchFamily="34" charset="0"/>
              <a:ea typeface="Lato" panose="020F0502020204030203" pitchFamily="34" charset="0"/>
              <a:cs typeface="Lato" panose="020F0502020204030203" pitchFamily="34" charset="0"/>
            </a:endParaRPr>
          </a:p>
          <a:p>
            <a:pPr marL="171450" indent="-171450" fontAlgn="base">
              <a:buClr>
                <a:srgbClr val="FF8400"/>
              </a:buClr>
              <a:buFont typeface="Arial" panose="020B0604020202020204" pitchFamily="34" charset="0"/>
              <a:buChar char="•"/>
            </a:pPr>
            <a:r>
              <a:rPr lang="it-IT" sz="1200" dirty="0">
                <a:latin typeface="Lato" panose="020F0502020204030203" pitchFamily="34" charset="0"/>
                <a:ea typeface="Lato" panose="020F0502020204030203" pitchFamily="34" charset="0"/>
                <a:cs typeface="Lato" panose="020F0502020204030203" pitchFamily="34" charset="0"/>
              </a:rPr>
              <a:t>Estrella and </a:t>
            </a:r>
            <a:r>
              <a:rPr lang="it-IT" sz="1200" dirty="0" err="1">
                <a:latin typeface="Lato" panose="020F0502020204030203" pitchFamily="34" charset="0"/>
                <a:ea typeface="Lato" panose="020F0502020204030203" pitchFamily="34" charset="0"/>
                <a:cs typeface="Lato" panose="020F0502020204030203" pitchFamily="34" charset="0"/>
              </a:rPr>
              <a:t>Saalismaa</a:t>
            </a:r>
            <a:r>
              <a:rPr lang="it-IT" sz="1200" dirty="0">
                <a:latin typeface="Lato" panose="020F0502020204030203" pitchFamily="34" charset="0"/>
                <a:ea typeface="Lato" panose="020F0502020204030203" pitchFamily="34" charset="0"/>
                <a:cs typeface="Lato" panose="020F0502020204030203" pitchFamily="34" charset="0"/>
              </a:rPr>
              <a:t> (2013) </a:t>
            </a:r>
            <a:r>
              <a:rPr lang="it-IT" sz="1200" dirty="0" err="1">
                <a:latin typeface="Lato" panose="020F0502020204030203" pitchFamily="34" charset="0"/>
                <a:ea typeface="Lato" panose="020F0502020204030203" pitchFamily="34" charset="0"/>
                <a:cs typeface="Lato" panose="020F0502020204030203" pitchFamily="34" charset="0"/>
              </a:rPr>
              <a:t>Ecosystem-based</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Disaster</a:t>
            </a:r>
            <a:r>
              <a:rPr lang="it-IT" sz="1200" dirty="0">
                <a:latin typeface="Lato" panose="020F0502020204030203" pitchFamily="34" charset="0"/>
                <a:ea typeface="Lato" panose="020F0502020204030203" pitchFamily="34" charset="0"/>
                <a:cs typeface="Lato" panose="020F0502020204030203" pitchFamily="34" charset="0"/>
              </a:rPr>
              <a:t> Risk </a:t>
            </a:r>
            <a:r>
              <a:rPr lang="it-IT" sz="1200" dirty="0" err="1">
                <a:latin typeface="Lato" panose="020F0502020204030203" pitchFamily="34" charset="0"/>
                <a:ea typeface="Lato" panose="020F0502020204030203" pitchFamily="34" charset="0"/>
                <a:cs typeface="Lato" panose="020F0502020204030203" pitchFamily="34" charset="0"/>
              </a:rPr>
              <a:t>Reduction</a:t>
            </a:r>
            <a:r>
              <a:rPr lang="it-IT" sz="1200" dirty="0">
                <a:latin typeface="Lato" panose="020F0502020204030203" pitchFamily="34" charset="0"/>
                <a:ea typeface="Lato" panose="020F0502020204030203" pitchFamily="34" charset="0"/>
                <a:cs typeface="Lato" panose="020F0502020204030203" pitchFamily="34" charset="0"/>
              </a:rPr>
              <a:t> (Eco-DRR): An </a:t>
            </a:r>
            <a:r>
              <a:rPr lang="it-IT" sz="1200" dirty="0" err="1">
                <a:latin typeface="Lato" panose="020F0502020204030203" pitchFamily="34" charset="0"/>
                <a:ea typeface="Lato" panose="020F0502020204030203" pitchFamily="34" charset="0"/>
                <a:cs typeface="Lato" panose="020F0502020204030203" pitchFamily="34" charset="0"/>
              </a:rPr>
              <a:t>overview</a:t>
            </a:r>
            <a:r>
              <a:rPr lang="it-IT" sz="1200" dirty="0">
                <a:latin typeface="Lato" panose="020F0502020204030203" pitchFamily="34" charset="0"/>
                <a:ea typeface="Lato" panose="020F0502020204030203" pitchFamily="34" charset="0"/>
                <a:cs typeface="Lato" panose="020F0502020204030203" pitchFamily="34" charset="0"/>
              </a:rPr>
              <a:t>. </a:t>
            </a:r>
            <a:r>
              <a:rPr lang="it-IT" sz="1200" i="1" dirty="0">
                <a:latin typeface="Lato" panose="020F0502020204030203" pitchFamily="34" charset="0"/>
                <a:ea typeface="Lato" panose="020F0502020204030203" pitchFamily="34" charset="0"/>
                <a:cs typeface="Lato" panose="020F0502020204030203" pitchFamily="34" charset="0"/>
              </a:rPr>
              <a:t>In </a:t>
            </a:r>
            <a:r>
              <a:rPr lang="it-IT" sz="1200" i="1" dirty="0" err="1">
                <a:latin typeface="Lato" panose="020F0502020204030203" pitchFamily="34" charset="0"/>
                <a:ea typeface="Lato" panose="020F0502020204030203" pitchFamily="34" charset="0"/>
                <a:cs typeface="Lato" panose="020F0502020204030203" pitchFamily="34" charset="0"/>
              </a:rPr>
              <a:t>Renaud</a:t>
            </a:r>
            <a:r>
              <a:rPr lang="it-IT" sz="1200" i="1" dirty="0">
                <a:latin typeface="Lato" panose="020F0502020204030203" pitchFamily="34" charset="0"/>
                <a:ea typeface="Lato" panose="020F0502020204030203" pitchFamily="34" charset="0"/>
                <a:cs typeface="Lato" panose="020F0502020204030203" pitchFamily="34" charset="0"/>
              </a:rPr>
              <a:t>, FG., </a:t>
            </a:r>
            <a:r>
              <a:rPr lang="it-IT" sz="1200" i="1" dirty="0" err="1">
                <a:latin typeface="Lato" panose="020F0502020204030203" pitchFamily="34" charset="0"/>
                <a:ea typeface="Lato" panose="020F0502020204030203" pitchFamily="34" charset="0"/>
                <a:cs typeface="Lato" panose="020F0502020204030203" pitchFamily="34" charset="0"/>
              </a:rPr>
              <a:t>Sudmeier-Rieux</a:t>
            </a:r>
            <a:r>
              <a:rPr lang="it-IT" sz="1200" i="1" dirty="0">
                <a:latin typeface="Lato" panose="020F0502020204030203" pitchFamily="34" charset="0"/>
                <a:ea typeface="Lato" panose="020F0502020204030203" pitchFamily="34" charset="0"/>
                <a:cs typeface="Lato" panose="020F0502020204030203" pitchFamily="34" charset="0"/>
              </a:rPr>
              <a:t>, K. and Estrella, M. (2013)</a:t>
            </a:r>
            <a:r>
              <a:rPr lang="it-IT" sz="1200" dirty="0">
                <a:latin typeface="Lato" panose="020F0502020204030203" pitchFamily="34" charset="0"/>
                <a:ea typeface="Lato" panose="020F0502020204030203" pitchFamily="34" charset="0"/>
                <a:cs typeface="Lato" panose="020F0502020204030203" pitchFamily="34" charset="0"/>
              </a:rPr>
              <a:t>. The </a:t>
            </a:r>
            <a:r>
              <a:rPr lang="it-IT" sz="1200" dirty="0" err="1">
                <a:latin typeface="Lato" panose="020F0502020204030203" pitchFamily="34" charset="0"/>
                <a:ea typeface="Lato" panose="020F0502020204030203" pitchFamily="34" charset="0"/>
                <a:cs typeface="Lato" panose="020F0502020204030203" pitchFamily="34" charset="0"/>
              </a:rPr>
              <a:t>role</a:t>
            </a:r>
            <a:r>
              <a:rPr lang="it-IT" sz="1200" dirty="0">
                <a:latin typeface="Lato" panose="020F0502020204030203" pitchFamily="34" charset="0"/>
                <a:ea typeface="Lato" panose="020F0502020204030203" pitchFamily="34" charset="0"/>
                <a:cs typeface="Lato" panose="020F0502020204030203" pitchFamily="34" charset="0"/>
              </a:rPr>
              <a:t> of </a:t>
            </a:r>
            <a:r>
              <a:rPr lang="it-IT" sz="1200" dirty="0" err="1">
                <a:latin typeface="Lato" panose="020F0502020204030203" pitchFamily="34" charset="0"/>
                <a:ea typeface="Lato" panose="020F0502020204030203" pitchFamily="34" charset="0"/>
                <a:cs typeface="Lato" panose="020F0502020204030203" pitchFamily="34" charset="0"/>
              </a:rPr>
              <a:t>ecosystems</a:t>
            </a:r>
            <a:r>
              <a:rPr lang="it-IT" sz="1200" dirty="0">
                <a:latin typeface="Lato" panose="020F0502020204030203" pitchFamily="34" charset="0"/>
                <a:ea typeface="Lato" panose="020F0502020204030203" pitchFamily="34" charset="0"/>
                <a:cs typeface="Lato" panose="020F0502020204030203" pitchFamily="34" charset="0"/>
              </a:rPr>
              <a:t> in </a:t>
            </a:r>
            <a:r>
              <a:rPr lang="it-IT" sz="1200" dirty="0" err="1">
                <a:latin typeface="Lato" panose="020F0502020204030203" pitchFamily="34" charset="0"/>
                <a:ea typeface="Lato" panose="020F0502020204030203" pitchFamily="34" charset="0"/>
                <a:cs typeface="Lato" panose="020F0502020204030203" pitchFamily="34" charset="0"/>
              </a:rPr>
              <a:t>disaster</a:t>
            </a:r>
            <a:r>
              <a:rPr lang="it-IT" sz="1200" dirty="0">
                <a:latin typeface="Lato" panose="020F0502020204030203" pitchFamily="34" charset="0"/>
                <a:ea typeface="Lato" panose="020F0502020204030203" pitchFamily="34" charset="0"/>
                <a:cs typeface="Lato" panose="020F0502020204030203" pitchFamily="34" charset="0"/>
              </a:rPr>
              <a:t> risk </a:t>
            </a:r>
            <a:r>
              <a:rPr lang="it-IT" sz="1200" dirty="0" err="1">
                <a:latin typeface="Lato" panose="020F0502020204030203" pitchFamily="34" charset="0"/>
                <a:ea typeface="Lato" panose="020F0502020204030203" pitchFamily="34" charset="0"/>
                <a:cs typeface="Lato" panose="020F0502020204030203" pitchFamily="34" charset="0"/>
              </a:rPr>
              <a:t>reduction</a:t>
            </a:r>
            <a:r>
              <a:rPr lang="it-IT" sz="1200" dirty="0">
                <a:latin typeface="Lato" panose="020F0502020204030203" pitchFamily="34" charset="0"/>
                <a:ea typeface="Lato" panose="020F0502020204030203" pitchFamily="34" charset="0"/>
                <a:cs typeface="Lato" panose="020F0502020204030203" pitchFamily="34" charset="0"/>
              </a:rPr>
              <a:t>, </a:t>
            </a:r>
            <a:r>
              <a:rPr lang="it-IT" sz="1200" i="1" dirty="0">
                <a:latin typeface="Lato" panose="020F0502020204030203" pitchFamily="34" charset="0"/>
                <a:ea typeface="Lato" panose="020F0502020204030203" pitchFamily="34" charset="0"/>
                <a:cs typeface="Lato" panose="020F0502020204030203" pitchFamily="34" charset="0"/>
              </a:rPr>
              <a:t>United Nations University Press</a:t>
            </a:r>
            <a:r>
              <a:rPr lang="it-IT" sz="1200" dirty="0">
                <a:latin typeface="Lato" panose="020F0502020204030203" pitchFamily="34" charset="0"/>
                <a:ea typeface="Lato" panose="020F0502020204030203" pitchFamily="34" charset="0"/>
                <a:cs typeface="Lato" panose="020F0502020204030203" pitchFamily="34" charset="0"/>
              </a:rPr>
              <a:t>, Tokyo: Japan.</a:t>
            </a:r>
          </a:p>
          <a:p>
            <a:pPr marL="171450" indent="-171450" algn="l" rtl="0" fontAlgn="base">
              <a:buClr>
                <a:srgbClr val="FF8400"/>
              </a:buClr>
              <a:buFont typeface="Arial" panose="020B0604020202020204" pitchFamily="34" charset="0"/>
              <a:buChar char="•"/>
            </a:pPr>
            <a:endParaRPr lang="en-US" sz="12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p>
            <a:pPr marL="171450" indent="-171450" algn="l" rtl="0" fontAlgn="base">
              <a:buClr>
                <a:srgbClr val="FF8400"/>
              </a:buClr>
              <a:buFont typeface="Arial" panose="020B0604020202020204" pitchFamily="34" charset="0"/>
              <a:buChar char="•"/>
            </a:pPr>
            <a:r>
              <a:rPr lang="en-US" sz="1200" b="0" i="0" u="none" strike="noStrike" dirty="0" err="1">
                <a:solidFill>
                  <a:srgbClr val="000000"/>
                </a:solidFill>
                <a:effectLst/>
                <a:latin typeface="Lato" panose="020F0502020204030203" pitchFamily="34" charset="0"/>
                <a:ea typeface="Lato" panose="020F0502020204030203" pitchFamily="34" charset="0"/>
                <a:cs typeface="Lato" panose="020F0502020204030203" pitchFamily="34" charset="0"/>
              </a:rPr>
              <a:t>Faivre</a:t>
            </a:r>
            <a:r>
              <a:rPr lang="en-US" sz="1200" dirty="0">
                <a:solidFill>
                  <a:srgbClr val="000000"/>
                </a:solidFill>
                <a:latin typeface="Lato" panose="020F0502020204030203" pitchFamily="34" charset="0"/>
                <a:ea typeface="Lato" panose="020F0502020204030203" pitchFamily="34" charset="0"/>
                <a:cs typeface="Lato" panose="020F0502020204030203" pitchFamily="34" charset="0"/>
              </a:rPr>
              <a:t> et al.</a:t>
            </a:r>
            <a:r>
              <a:rPr lang="en-US" sz="12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(2017) Nature-Based Solutions in the EU: Innovating with nature to address social, economic and environmental challenges. </a:t>
            </a:r>
            <a:r>
              <a:rPr lang="en-US" sz="12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Environmental research</a:t>
            </a:r>
            <a:r>
              <a:rPr lang="en-US" sz="12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159, 509-518</a:t>
            </a:r>
            <a:r>
              <a:rPr lang="en-US" sz="1200" b="0" i="0" u="none" strike="noStrike" dirty="0">
                <a:effectLst/>
                <a:latin typeface="Lato" panose="020F0502020204030203" pitchFamily="34" charset="0"/>
                <a:ea typeface="Lato" panose="020F0502020204030203" pitchFamily="34" charset="0"/>
                <a:cs typeface="Lato" panose="020F0502020204030203" pitchFamily="34" charset="0"/>
              </a:rPr>
              <a:t>.</a:t>
            </a:r>
            <a:r>
              <a:rPr lang="en-US" sz="1200" b="0" i="0" u="none" strike="noStrike" dirty="0">
                <a:effectLst/>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 Link</a:t>
            </a:r>
            <a:r>
              <a:rPr lang="en-US" sz="1200" b="0" i="0" u="none" strike="noStrike" dirty="0">
                <a:effectLst/>
                <a:latin typeface="Lato" panose="020F0502020204030203" pitchFamily="34" charset="0"/>
                <a:ea typeface="Lato" panose="020F0502020204030203" pitchFamily="34" charset="0"/>
                <a:cs typeface="Lato" panose="020F0502020204030203" pitchFamily="34" charset="0"/>
              </a:rPr>
              <a:t>.</a:t>
            </a:r>
          </a:p>
          <a:p>
            <a:pPr marL="171450" indent="-171450" algn="l" rtl="0" fontAlgn="base">
              <a:buClr>
                <a:srgbClr val="FF8400"/>
              </a:buClr>
              <a:buFont typeface="Arial" panose="020B0604020202020204" pitchFamily="34" charset="0"/>
              <a:buChar char="•"/>
            </a:pPr>
            <a:endParaRPr lang="en-US" sz="1200" dirty="0">
              <a:latin typeface="Lato" panose="020F0502020204030203" pitchFamily="34" charset="0"/>
              <a:ea typeface="Lato" panose="020F0502020204030203" pitchFamily="34" charset="0"/>
              <a:cs typeface="Lato" panose="020F0502020204030203" pitchFamily="34" charset="0"/>
            </a:endParaRPr>
          </a:p>
          <a:p>
            <a:pPr marL="171450" indent="-171450" algn="l" rtl="0" fontAlgn="base">
              <a:buClr>
                <a:srgbClr val="FF8400"/>
              </a:buClr>
              <a:buFont typeface="Arial" panose="020B0604020202020204" pitchFamily="34" charset="0"/>
              <a:buChar char="•"/>
            </a:pPr>
            <a:r>
              <a:rPr lang="en-US" sz="1200" b="0" i="0" u="none" strike="noStrike" dirty="0">
                <a:effectLst/>
                <a:latin typeface="Lato" panose="020F0502020204030203" pitchFamily="34" charset="0"/>
                <a:ea typeface="Lato" panose="020F0502020204030203" pitchFamily="34" charset="0"/>
                <a:cs typeface="Lato" panose="020F0502020204030203" pitchFamily="34" charset="0"/>
              </a:rPr>
              <a:t>IUCN (2016) Nature-based solutions. </a:t>
            </a:r>
            <a:r>
              <a:rPr lang="en-US" sz="1200" b="0" i="0" u="sng" strike="noStrike" dirty="0">
                <a:effectLst/>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Link</a:t>
            </a:r>
            <a:r>
              <a:rPr lang="it-IT" sz="1200" b="0" i="0" dirty="0">
                <a:effectLst/>
                <a:latin typeface="Lato" panose="020F0502020204030203" pitchFamily="34" charset="0"/>
                <a:ea typeface="Lato" panose="020F0502020204030203" pitchFamily="34" charset="0"/>
                <a:cs typeface="Lato" panose="020F0502020204030203" pitchFamily="34" charset="0"/>
              </a:rPr>
              <a:t>​.</a:t>
            </a:r>
          </a:p>
          <a:p>
            <a:pPr marL="171450" indent="-171450" algn="l" rtl="0" fontAlgn="base">
              <a:buClr>
                <a:srgbClr val="FF8400"/>
              </a:buClr>
              <a:buFont typeface="Arial" panose="020B0604020202020204" pitchFamily="34" charset="0"/>
              <a:buChar char="•"/>
            </a:pPr>
            <a:endParaRPr lang="it-IT" sz="1200" dirty="0">
              <a:latin typeface="Lato" panose="020F0502020204030203" pitchFamily="34" charset="0"/>
              <a:ea typeface="Lato" panose="020F0502020204030203" pitchFamily="34" charset="0"/>
              <a:cs typeface="Lato" panose="020F0502020204030203" pitchFamily="34" charset="0"/>
            </a:endParaRPr>
          </a:p>
          <a:p>
            <a:pPr marL="171450" indent="-171450" algn="l" rtl="0" fontAlgn="base">
              <a:buClr>
                <a:srgbClr val="FF8400"/>
              </a:buClr>
              <a:buFont typeface="Arial" panose="020B0604020202020204" pitchFamily="34" charset="0"/>
              <a:buChar char="•"/>
            </a:pPr>
            <a:r>
              <a:rPr lang="it-IT" sz="1200" b="0" i="0" dirty="0">
                <a:effectLst/>
                <a:latin typeface="Lato" panose="020F0502020204030203" pitchFamily="34" charset="0"/>
                <a:ea typeface="Lato" panose="020F0502020204030203" pitchFamily="34" charset="0"/>
                <a:cs typeface="Lato" panose="020F0502020204030203" pitchFamily="34" charset="0"/>
              </a:rPr>
              <a:t>UNDDR (2021) Words </a:t>
            </a:r>
            <a:r>
              <a:rPr lang="it-IT" sz="1200" b="0" i="0" dirty="0" err="1">
                <a:effectLst/>
                <a:latin typeface="Lato" panose="020F0502020204030203" pitchFamily="34" charset="0"/>
                <a:ea typeface="Lato" panose="020F0502020204030203" pitchFamily="34" charset="0"/>
                <a:cs typeface="Lato" panose="020F0502020204030203" pitchFamily="34" charset="0"/>
              </a:rPr>
              <a:t>into</a:t>
            </a:r>
            <a:r>
              <a:rPr lang="it-IT" sz="1200" b="0" i="0" dirty="0">
                <a:effectLst/>
                <a:latin typeface="Lato" panose="020F0502020204030203" pitchFamily="34" charset="0"/>
                <a:ea typeface="Lato" panose="020F0502020204030203" pitchFamily="34" charset="0"/>
                <a:cs typeface="Lato" panose="020F0502020204030203" pitchFamily="34" charset="0"/>
              </a:rPr>
              <a:t> Action: Nature-</a:t>
            </a:r>
            <a:r>
              <a:rPr lang="it-IT" sz="1200" b="0" i="0" dirty="0" err="1">
                <a:effectLst/>
                <a:latin typeface="Lato" panose="020F0502020204030203" pitchFamily="34" charset="0"/>
                <a:ea typeface="Lato" panose="020F0502020204030203" pitchFamily="34" charset="0"/>
                <a:cs typeface="Lato" panose="020F0502020204030203" pitchFamily="34" charset="0"/>
              </a:rPr>
              <a:t>based</a:t>
            </a:r>
            <a:r>
              <a:rPr lang="it-IT" sz="1200" b="0" i="0" dirty="0">
                <a:effectLst/>
                <a:latin typeface="Lato" panose="020F0502020204030203" pitchFamily="34" charset="0"/>
                <a:ea typeface="Lato" panose="020F0502020204030203" pitchFamily="34" charset="0"/>
                <a:cs typeface="Lato" panose="020F0502020204030203" pitchFamily="34" charset="0"/>
              </a:rPr>
              <a:t> Solutions for </a:t>
            </a:r>
            <a:r>
              <a:rPr lang="it-IT" sz="1200" b="0" i="0" dirty="0" err="1">
                <a:effectLst/>
                <a:latin typeface="Lato" panose="020F0502020204030203" pitchFamily="34" charset="0"/>
                <a:ea typeface="Lato" panose="020F0502020204030203" pitchFamily="34" charset="0"/>
                <a:cs typeface="Lato" panose="020F0502020204030203" pitchFamily="34" charset="0"/>
              </a:rPr>
              <a:t>Disaster</a:t>
            </a:r>
            <a:r>
              <a:rPr lang="it-IT" sz="1200" b="0" i="0" dirty="0">
                <a:effectLst/>
                <a:latin typeface="Lato" panose="020F0502020204030203" pitchFamily="34" charset="0"/>
                <a:ea typeface="Lato" panose="020F0502020204030203" pitchFamily="34" charset="0"/>
                <a:cs typeface="Lato" panose="020F0502020204030203" pitchFamily="34" charset="0"/>
              </a:rPr>
              <a:t> Risk </a:t>
            </a:r>
            <a:r>
              <a:rPr lang="it-IT" sz="1200" b="0" i="0" dirty="0" err="1">
                <a:effectLst/>
                <a:latin typeface="Lato" panose="020F0502020204030203" pitchFamily="34" charset="0"/>
                <a:ea typeface="Lato" panose="020F0502020204030203" pitchFamily="34" charset="0"/>
                <a:cs typeface="Lato" panose="020F0502020204030203" pitchFamily="34" charset="0"/>
              </a:rPr>
              <a:t>Reduction</a:t>
            </a:r>
            <a:r>
              <a:rPr lang="it-IT" sz="1200" b="0" i="0" dirty="0">
                <a:effectLst/>
                <a:latin typeface="Lato" panose="020F0502020204030203" pitchFamily="34" charset="0"/>
                <a:ea typeface="Lato" panose="020F0502020204030203" pitchFamily="34" charset="0"/>
                <a:cs typeface="Lato" panose="020F0502020204030203" pitchFamily="34" charset="0"/>
              </a:rPr>
              <a:t>. </a:t>
            </a:r>
            <a:r>
              <a:rPr lang="it-IT" sz="1200" b="0" i="0" dirty="0">
                <a:effectLst/>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Link</a:t>
            </a:r>
            <a:r>
              <a:rPr lang="it-IT" sz="1200" b="0" i="0" dirty="0">
                <a:effectLst/>
                <a:latin typeface="Lato" panose="020F0502020204030203" pitchFamily="34" charset="0"/>
                <a:ea typeface="Lato" panose="020F0502020204030203" pitchFamily="34" charset="0"/>
                <a:cs typeface="Lato" panose="020F0502020204030203" pitchFamily="34" charset="0"/>
              </a:rPr>
              <a:t>.</a:t>
            </a:r>
          </a:p>
          <a:p>
            <a:pPr marL="171450" indent="-171450" algn="l" rtl="0" fontAlgn="base">
              <a:buClr>
                <a:srgbClr val="FF8400"/>
              </a:buClr>
              <a:buFont typeface="Arial" panose="020B0604020202020204" pitchFamily="34" charset="0"/>
              <a:buChar char="•"/>
            </a:pPr>
            <a:endParaRPr lang="it-IT" sz="12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171450" indent="-171450" algn="l" rtl="0" fontAlgn="base">
              <a:buClr>
                <a:srgbClr val="FF8400"/>
              </a:buClr>
              <a:buFont typeface="Arial" panose="020B0604020202020204" pitchFamily="34" charset="0"/>
              <a:buChar char="•"/>
            </a:pP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UNEP (2022) Nature-</a:t>
            </a:r>
            <a:r>
              <a:rPr lang="it-IT"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based</a:t>
            </a: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solutions</a:t>
            </a: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for </a:t>
            </a:r>
            <a:r>
              <a:rPr lang="it-IT"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supporting</a:t>
            </a: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sustainable</a:t>
            </a: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2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development</a:t>
            </a:r>
            <a:r>
              <a:rPr lang="it-IT" sz="12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200" b="0" i="1" dirty="0">
                <a:solidFill>
                  <a:srgbClr val="000000"/>
                </a:solidFill>
                <a:effectLst/>
                <a:latin typeface="Lato" panose="020F0502020204030203" pitchFamily="34" charset="0"/>
                <a:ea typeface="Lato" panose="020F0502020204030203" pitchFamily="34" charset="0"/>
                <a:cs typeface="Lato" panose="020F0502020204030203" pitchFamily="34" charset="0"/>
              </a:rPr>
              <a:t>UNEP/EA.5/Res</a:t>
            </a:r>
            <a:r>
              <a:rPr lang="it-IT" sz="1200" b="0" i="1" dirty="0">
                <a:effectLst/>
                <a:latin typeface="Lato" panose="020F0502020204030203" pitchFamily="34" charset="0"/>
                <a:ea typeface="Lato" panose="020F0502020204030203" pitchFamily="34" charset="0"/>
                <a:cs typeface="Lato" panose="020F0502020204030203" pitchFamily="34" charset="0"/>
              </a:rPr>
              <a:t>.5</a:t>
            </a:r>
            <a:r>
              <a:rPr lang="it-IT" sz="1200" b="0" i="0" dirty="0">
                <a:effectLst/>
                <a:latin typeface="Lato" panose="020F0502020204030203" pitchFamily="34" charset="0"/>
                <a:ea typeface="Lato" panose="020F0502020204030203" pitchFamily="34" charset="0"/>
                <a:cs typeface="Lato" panose="020F0502020204030203" pitchFamily="34" charset="0"/>
              </a:rPr>
              <a:t>. </a:t>
            </a:r>
            <a:r>
              <a:rPr lang="it-IT" sz="1200" b="0" i="0" dirty="0">
                <a:effectLst/>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Link</a:t>
            </a:r>
            <a:r>
              <a:rPr lang="it-IT" sz="1200" b="0" i="0" dirty="0">
                <a:effectLst/>
                <a:latin typeface="Lato" panose="020F0502020204030203" pitchFamily="34" charset="0"/>
                <a:ea typeface="Lato" panose="020F0502020204030203" pitchFamily="34" charset="0"/>
                <a:cs typeface="Lato" panose="020F0502020204030203" pitchFamily="34" charset="0"/>
              </a:rPr>
              <a:t>.</a:t>
            </a:r>
          </a:p>
          <a:p>
            <a:pPr marL="171450" indent="-171450" algn="l" rtl="0" fontAlgn="base">
              <a:buClr>
                <a:srgbClr val="FF8400"/>
              </a:buClr>
              <a:buFont typeface="Arial" panose="020B0604020202020204" pitchFamily="34" charset="0"/>
              <a:buChar char="•"/>
            </a:pPr>
            <a:endParaRPr lang="it-IT" sz="1200" dirty="0">
              <a:latin typeface="Lato" panose="020F0502020204030203" pitchFamily="34" charset="0"/>
              <a:ea typeface="Lato" panose="020F0502020204030203" pitchFamily="34" charset="0"/>
              <a:cs typeface="Lato" panose="020F0502020204030203" pitchFamily="34" charset="0"/>
            </a:endParaRPr>
          </a:p>
          <a:p>
            <a:pPr>
              <a:buClr>
                <a:srgbClr val="8DC549"/>
              </a:buClr>
            </a:pPr>
            <a:endParaRPr lang="it-IT" sz="1200" dirty="0">
              <a:latin typeface="Lato" panose="020F0502020204030203" pitchFamily="34" charset="0"/>
              <a:ea typeface="Lato" panose="020F0502020204030203" pitchFamily="34" charset="0"/>
              <a:cs typeface="Lato" panose="020F0502020204030203" pitchFamily="34" charset="0"/>
            </a:endParaRPr>
          </a:p>
          <a:p>
            <a:pPr>
              <a:buClr>
                <a:srgbClr val="8DC549"/>
              </a:buClr>
            </a:pPr>
            <a:r>
              <a:rPr lang="en-GB" sz="1200" b="1" i="0" u="none" strike="noStrike" dirty="0">
                <a:solidFill>
                  <a:srgbClr val="8DC549"/>
                </a:solidFill>
                <a:effectLst/>
                <a:latin typeface="Lato" panose="020F0502020204030203" pitchFamily="34" charset="0"/>
                <a:ea typeface="Lato" panose="020F0502020204030203" pitchFamily="34" charset="0"/>
                <a:cs typeface="Lato" panose="020F0502020204030203" pitchFamily="34" charset="0"/>
              </a:rPr>
              <a:t>Nature-based Solutions</a:t>
            </a:r>
            <a:r>
              <a:rPr lang="en-GB" sz="1200" b="1" dirty="0">
                <a:solidFill>
                  <a:srgbClr val="8DC549"/>
                </a:solidFill>
                <a:latin typeface="Lato" panose="020F0502020204030203" pitchFamily="34" charset="0"/>
                <a:ea typeface="Lato" panose="020F0502020204030203" pitchFamily="34" charset="0"/>
                <a:cs typeface="Lato" panose="020F0502020204030203" pitchFamily="34" charset="0"/>
              </a:rPr>
              <a:t>, </a:t>
            </a:r>
            <a:r>
              <a:rPr lang="it-IT" sz="1200" b="1" dirty="0" err="1">
                <a:solidFill>
                  <a:srgbClr val="8DC549"/>
                </a:solidFill>
                <a:latin typeface="Lato" panose="020F0502020204030203" pitchFamily="34" charset="0"/>
                <a:ea typeface="Lato" panose="020F0502020204030203" pitchFamily="34" charset="0"/>
                <a:cs typeface="Lato" panose="020F0502020204030203" pitchFamily="34" charset="0"/>
              </a:rPr>
              <a:t>Hydro-Meteorological</a:t>
            </a:r>
            <a:r>
              <a:rPr lang="it-IT" sz="1200" b="1" dirty="0">
                <a:solidFill>
                  <a:srgbClr val="8DC549"/>
                </a:solidFill>
                <a:latin typeface="Lato" panose="020F0502020204030203" pitchFamily="34" charset="0"/>
                <a:ea typeface="Lato" panose="020F0502020204030203" pitchFamily="34" charset="0"/>
                <a:cs typeface="Lato" panose="020F0502020204030203" pitchFamily="34" charset="0"/>
              </a:rPr>
              <a:t> Hazards and Risks</a:t>
            </a:r>
            <a:br>
              <a:rPr lang="it-IT" sz="1200" b="1" dirty="0">
                <a:solidFill>
                  <a:srgbClr val="8DC549"/>
                </a:solidFill>
                <a:latin typeface="Lato" panose="020F0502020204030203" pitchFamily="34" charset="0"/>
                <a:ea typeface="Lato" panose="020F0502020204030203" pitchFamily="34" charset="0"/>
                <a:cs typeface="Lato" panose="020F0502020204030203" pitchFamily="34" charset="0"/>
              </a:rPr>
            </a:br>
            <a:endParaRPr lang="it-IT" sz="1200" b="1" dirty="0">
              <a:solidFill>
                <a:srgbClr val="8DC549"/>
              </a:solidFill>
              <a:latin typeface="Lato" panose="020F0502020204030203" pitchFamily="34" charset="0"/>
              <a:ea typeface="Lato" panose="020F0502020204030203" pitchFamily="34" charset="0"/>
              <a:cs typeface="Lato" panose="020F0502020204030203" pitchFamily="34" charset="0"/>
            </a:endParaRPr>
          </a:p>
          <a:p>
            <a:pPr marL="171450" indent="-171450">
              <a:buClr>
                <a:srgbClr val="8DC549"/>
              </a:buClr>
              <a:buFont typeface="Arial" panose="020B0604020202020204" pitchFamily="34" charset="0"/>
              <a:buChar char="•"/>
            </a:pPr>
            <a:r>
              <a:rPr lang="it-IT" sz="1200" dirty="0" err="1">
                <a:latin typeface="Lato" panose="020F0502020204030203" pitchFamily="34" charset="0"/>
                <a:ea typeface="Lato" panose="020F0502020204030203" pitchFamily="34" charset="0"/>
                <a:cs typeface="Lato" panose="020F0502020204030203" pitchFamily="34" charset="0"/>
              </a:rPr>
              <a:t>Debele</a:t>
            </a:r>
            <a:r>
              <a:rPr lang="it-IT" sz="1200" dirty="0">
                <a:latin typeface="Lato" panose="020F0502020204030203" pitchFamily="34" charset="0"/>
                <a:ea typeface="Lato" panose="020F0502020204030203" pitchFamily="34" charset="0"/>
                <a:cs typeface="Lato" panose="020F0502020204030203" pitchFamily="34" charset="0"/>
              </a:rPr>
              <a:t> et al. (2019) Nature-</a:t>
            </a:r>
            <a:r>
              <a:rPr lang="it-IT" sz="1200" dirty="0" err="1">
                <a:latin typeface="Lato" panose="020F0502020204030203" pitchFamily="34" charset="0"/>
                <a:ea typeface="Lato" panose="020F0502020204030203" pitchFamily="34" charset="0"/>
                <a:cs typeface="Lato" panose="020F0502020204030203" pitchFamily="34" charset="0"/>
              </a:rPr>
              <a:t>based</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solutions</a:t>
            </a:r>
            <a:r>
              <a:rPr lang="it-IT" sz="1200" dirty="0">
                <a:latin typeface="Lato" panose="020F0502020204030203" pitchFamily="34" charset="0"/>
                <a:ea typeface="Lato" panose="020F0502020204030203" pitchFamily="34" charset="0"/>
                <a:cs typeface="Lato" panose="020F0502020204030203" pitchFamily="34" charset="0"/>
              </a:rPr>
              <a:t> for </a:t>
            </a:r>
            <a:r>
              <a:rPr lang="it-IT" sz="1200" dirty="0" err="1">
                <a:latin typeface="Lato" panose="020F0502020204030203" pitchFamily="34" charset="0"/>
                <a:ea typeface="Lato" panose="020F0502020204030203" pitchFamily="34" charset="0"/>
                <a:cs typeface="Lato" panose="020F0502020204030203" pitchFamily="34" charset="0"/>
              </a:rPr>
              <a:t>hydro-meteorological</a:t>
            </a:r>
            <a:r>
              <a:rPr lang="it-IT" sz="1200" dirty="0">
                <a:latin typeface="Lato" panose="020F0502020204030203" pitchFamily="34" charset="0"/>
                <a:ea typeface="Lato" panose="020F0502020204030203" pitchFamily="34" charset="0"/>
                <a:cs typeface="Lato" panose="020F0502020204030203" pitchFamily="34" charset="0"/>
              </a:rPr>
              <a:t> hazards: </a:t>
            </a:r>
            <a:r>
              <a:rPr lang="it-IT" sz="1200" dirty="0" err="1">
                <a:latin typeface="Lato" panose="020F0502020204030203" pitchFamily="34" charset="0"/>
                <a:ea typeface="Lato" panose="020F0502020204030203" pitchFamily="34" charset="0"/>
                <a:cs typeface="Lato" panose="020F0502020204030203" pitchFamily="34" charset="0"/>
              </a:rPr>
              <a:t>Revised</a:t>
            </a:r>
            <a:r>
              <a:rPr lang="it-IT" sz="1200" dirty="0">
                <a:latin typeface="Lato" panose="020F0502020204030203" pitchFamily="34" charset="0"/>
                <a:ea typeface="Lato" panose="020F0502020204030203" pitchFamily="34" charset="0"/>
                <a:cs typeface="Lato" panose="020F0502020204030203" pitchFamily="34" charset="0"/>
              </a:rPr>
              <a:t> concepts, </a:t>
            </a:r>
            <a:r>
              <a:rPr lang="it-IT" sz="1200" dirty="0" err="1">
                <a:latin typeface="Lato" panose="020F0502020204030203" pitchFamily="34" charset="0"/>
                <a:ea typeface="Lato" panose="020F0502020204030203" pitchFamily="34" charset="0"/>
                <a:cs typeface="Lato" panose="020F0502020204030203" pitchFamily="34" charset="0"/>
              </a:rPr>
              <a:t>classification</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schemes</a:t>
            </a:r>
            <a:r>
              <a:rPr lang="it-IT" sz="1200" dirty="0">
                <a:latin typeface="Lato" panose="020F0502020204030203" pitchFamily="34" charset="0"/>
                <a:ea typeface="Lato" panose="020F0502020204030203" pitchFamily="34" charset="0"/>
                <a:cs typeface="Lato" panose="020F0502020204030203" pitchFamily="34" charset="0"/>
              </a:rPr>
              <a:t> and databases</a:t>
            </a:r>
            <a:r>
              <a:rPr lang="it-IT" sz="1200" i="1" dirty="0">
                <a:latin typeface="Lato" panose="020F0502020204030203" pitchFamily="34" charset="0"/>
                <a:ea typeface="Lato" panose="020F0502020204030203" pitchFamily="34" charset="0"/>
                <a:cs typeface="Lato" panose="020F0502020204030203" pitchFamily="34" charset="0"/>
              </a:rPr>
              <a:t>. </a:t>
            </a:r>
            <a:r>
              <a:rPr lang="it-IT" sz="1200" i="1" dirty="0" err="1">
                <a:latin typeface="Lato" panose="020F0502020204030203" pitchFamily="34" charset="0"/>
                <a:ea typeface="Lato" panose="020F0502020204030203" pitchFamily="34" charset="0"/>
                <a:cs typeface="Lato" panose="020F0502020204030203" pitchFamily="34" charset="0"/>
              </a:rPr>
              <a:t>Environmental</a:t>
            </a:r>
            <a:r>
              <a:rPr lang="it-IT" sz="1200" i="1" dirty="0">
                <a:latin typeface="Lato" panose="020F0502020204030203" pitchFamily="34" charset="0"/>
                <a:ea typeface="Lato" panose="020F0502020204030203" pitchFamily="34" charset="0"/>
                <a:cs typeface="Lato" panose="020F0502020204030203" pitchFamily="34" charset="0"/>
              </a:rPr>
              <a:t> </a:t>
            </a:r>
            <a:r>
              <a:rPr lang="it-IT" sz="1200" i="1" dirty="0" err="1">
                <a:latin typeface="Lato" panose="020F0502020204030203" pitchFamily="34" charset="0"/>
                <a:ea typeface="Lato" panose="020F0502020204030203" pitchFamily="34" charset="0"/>
                <a:cs typeface="Lato" panose="020F0502020204030203" pitchFamily="34" charset="0"/>
              </a:rPr>
              <a:t>Research</a:t>
            </a:r>
            <a:r>
              <a:rPr lang="it-IT" sz="1200" i="1" dirty="0">
                <a:latin typeface="Lato" panose="020F0502020204030203" pitchFamily="34" charset="0"/>
                <a:ea typeface="Lato" panose="020F0502020204030203" pitchFamily="34" charset="0"/>
                <a:cs typeface="Lato" panose="020F0502020204030203" pitchFamily="34" charset="0"/>
              </a:rPr>
              <a:t>. </a:t>
            </a:r>
            <a:r>
              <a:rPr lang="it-IT" sz="1200" dirty="0">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rPr>
              <a:t>Link</a:t>
            </a:r>
            <a:r>
              <a:rPr lang="it-IT" sz="1200" i="1" dirty="0">
                <a:latin typeface="Lato" panose="020F0502020204030203" pitchFamily="34" charset="0"/>
                <a:ea typeface="Lato" panose="020F0502020204030203" pitchFamily="34" charset="0"/>
                <a:cs typeface="Lato" panose="020F0502020204030203" pitchFamily="34" charset="0"/>
              </a:rPr>
              <a:t>.</a:t>
            </a:r>
          </a:p>
          <a:p>
            <a:pPr>
              <a:buClr>
                <a:srgbClr val="8DC549"/>
              </a:buClr>
            </a:pPr>
            <a:endParaRPr lang="it-IT" sz="12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8DC549"/>
              </a:buClr>
              <a:buFont typeface="Arial" panose="020B0604020202020204" pitchFamily="34" charset="0"/>
              <a:buChar char="•"/>
            </a:pPr>
            <a:r>
              <a:rPr lang="it-IT" sz="1200" dirty="0" err="1">
                <a:latin typeface="Lato" panose="020F0502020204030203" pitchFamily="34" charset="0"/>
                <a:ea typeface="Lato" panose="020F0502020204030203" pitchFamily="34" charset="0"/>
                <a:cs typeface="Lato" panose="020F0502020204030203" pitchFamily="34" charset="0"/>
              </a:rPr>
              <a:t>Hoeppe</a:t>
            </a:r>
            <a:r>
              <a:rPr lang="it-IT" sz="1200" dirty="0">
                <a:latin typeface="Lato" panose="020F0502020204030203" pitchFamily="34" charset="0"/>
                <a:ea typeface="Lato" panose="020F0502020204030203" pitchFamily="34" charset="0"/>
                <a:cs typeface="Lato" panose="020F0502020204030203" pitchFamily="34" charset="0"/>
              </a:rPr>
              <a:t> (2016) Trends in </a:t>
            </a:r>
            <a:r>
              <a:rPr lang="it-IT" sz="1200" dirty="0" err="1">
                <a:latin typeface="Lato" panose="020F0502020204030203" pitchFamily="34" charset="0"/>
                <a:ea typeface="Lato" panose="020F0502020204030203" pitchFamily="34" charset="0"/>
                <a:cs typeface="Lato" panose="020F0502020204030203" pitchFamily="34" charset="0"/>
              </a:rPr>
              <a:t>weather</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related</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disasters</a:t>
            </a:r>
            <a:r>
              <a:rPr lang="it-IT" sz="1200" dirty="0">
                <a:latin typeface="Lato" panose="020F0502020204030203" pitchFamily="34" charset="0"/>
                <a:ea typeface="Lato" panose="020F0502020204030203" pitchFamily="34" charset="0"/>
                <a:cs typeface="Lato" panose="020F0502020204030203" pitchFamily="34" charset="0"/>
              </a:rPr>
              <a:t>–</a:t>
            </a:r>
            <a:r>
              <a:rPr lang="it-IT" sz="1200" dirty="0" err="1">
                <a:latin typeface="Lato" panose="020F0502020204030203" pitchFamily="34" charset="0"/>
                <a:ea typeface="Lato" panose="020F0502020204030203" pitchFamily="34" charset="0"/>
                <a:cs typeface="Lato" panose="020F0502020204030203" pitchFamily="34" charset="0"/>
              </a:rPr>
              <a:t>Consequences</a:t>
            </a:r>
            <a:r>
              <a:rPr lang="it-IT" sz="1200" dirty="0">
                <a:latin typeface="Lato" panose="020F0502020204030203" pitchFamily="34" charset="0"/>
                <a:ea typeface="Lato" panose="020F0502020204030203" pitchFamily="34" charset="0"/>
                <a:cs typeface="Lato" panose="020F0502020204030203" pitchFamily="34" charset="0"/>
              </a:rPr>
              <a:t> for </a:t>
            </a:r>
            <a:r>
              <a:rPr lang="it-IT" sz="1200" dirty="0" err="1">
                <a:latin typeface="Lato" panose="020F0502020204030203" pitchFamily="34" charset="0"/>
                <a:ea typeface="Lato" panose="020F0502020204030203" pitchFamily="34" charset="0"/>
                <a:cs typeface="Lato" panose="020F0502020204030203" pitchFamily="34" charset="0"/>
              </a:rPr>
              <a:t>insurers</a:t>
            </a:r>
            <a:r>
              <a:rPr lang="it-IT" sz="1200" dirty="0">
                <a:latin typeface="Lato" panose="020F0502020204030203" pitchFamily="34" charset="0"/>
                <a:ea typeface="Lato" panose="020F0502020204030203" pitchFamily="34" charset="0"/>
                <a:cs typeface="Lato" panose="020F0502020204030203" pitchFamily="34" charset="0"/>
              </a:rPr>
              <a:t> and society. </a:t>
            </a:r>
            <a:r>
              <a:rPr lang="it-IT" sz="1200" i="1" dirty="0" err="1">
                <a:latin typeface="Lato" panose="020F0502020204030203" pitchFamily="34" charset="0"/>
                <a:ea typeface="Lato" panose="020F0502020204030203" pitchFamily="34" charset="0"/>
                <a:cs typeface="Lato" panose="020F0502020204030203" pitchFamily="34" charset="0"/>
              </a:rPr>
              <a:t>Weather</a:t>
            </a:r>
            <a:r>
              <a:rPr lang="it-IT" sz="1200" i="1" dirty="0">
                <a:latin typeface="Lato" panose="020F0502020204030203" pitchFamily="34" charset="0"/>
                <a:ea typeface="Lato" panose="020F0502020204030203" pitchFamily="34" charset="0"/>
                <a:cs typeface="Lato" panose="020F0502020204030203" pitchFamily="34" charset="0"/>
              </a:rPr>
              <a:t> and </a:t>
            </a:r>
            <a:r>
              <a:rPr lang="it-IT" sz="1200" i="1" dirty="0" err="1">
                <a:latin typeface="Lato" panose="020F0502020204030203" pitchFamily="34" charset="0"/>
                <a:ea typeface="Lato" panose="020F0502020204030203" pitchFamily="34" charset="0"/>
                <a:cs typeface="Lato" panose="020F0502020204030203" pitchFamily="34" charset="0"/>
              </a:rPr>
              <a:t>climate</a:t>
            </a:r>
            <a:r>
              <a:rPr lang="it-IT" sz="1200" i="1" dirty="0">
                <a:latin typeface="Lato" panose="020F0502020204030203" pitchFamily="34" charset="0"/>
                <a:ea typeface="Lato" panose="020F0502020204030203" pitchFamily="34" charset="0"/>
                <a:cs typeface="Lato" panose="020F0502020204030203" pitchFamily="34" charset="0"/>
              </a:rPr>
              <a:t> </a:t>
            </a:r>
            <a:r>
              <a:rPr lang="it-IT" sz="1200" i="1" dirty="0" err="1">
                <a:latin typeface="Lato" panose="020F0502020204030203" pitchFamily="34" charset="0"/>
                <a:ea typeface="Lato" panose="020F0502020204030203" pitchFamily="34" charset="0"/>
                <a:cs typeface="Lato" panose="020F0502020204030203" pitchFamily="34" charset="0"/>
              </a:rPr>
              <a:t>extremes</a:t>
            </a:r>
            <a:r>
              <a:rPr lang="it-IT" sz="1200" dirty="0">
                <a:latin typeface="Lato" panose="020F0502020204030203" pitchFamily="34" charset="0"/>
                <a:ea typeface="Lato" panose="020F0502020204030203" pitchFamily="34" charset="0"/>
                <a:cs typeface="Lato" panose="020F0502020204030203" pitchFamily="34" charset="0"/>
              </a:rPr>
              <a:t>, 11, 70-79. </a:t>
            </a:r>
            <a:r>
              <a:rPr lang="it-IT" sz="1200" dirty="0">
                <a:latin typeface="Lato" panose="020F0502020204030203" pitchFamily="34" charset="0"/>
                <a:ea typeface="Lato" panose="020F0502020204030203" pitchFamily="34" charset="0"/>
                <a:cs typeface="Lato" panose="020F0502020204030203" pitchFamily="34" charset="0"/>
                <a:hlinkClick r:id="rId10">
                  <a:extLst>
                    <a:ext uri="{A12FA001-AC4F-418D-AE19-62706E023703}">
                      <ahyp:hlinkClr xmlns:ahyp="http://schemas.microsoft.com/office/drawing/2018/hyperlinkcolor" val="tx"/>
                    </a:ext>
                  </a:extLst>
                </a:hlinkClick>
              </a:rPr>
              <a:t>Link</a:t>
            </a:r>
            <a:r>
              <a:rPr lang="it-IT" sz="1200" dirty="0">
                <a:latin typeface="Lato" panose="020F0502020204030203" pitchFamily="34" charset="0"/>
                <a:ea typeface="Lato" panose="020F0502020204030203" pitchFamily="34" charset="0"/>
                <a:cs typeface="Lato" panose="020F0502020204030203" pitchFamily="34" charset="0"/>
              </a:rPr>
              <a:t>.</a:t>
            </a:r>
          </a:p>
          <a:p>
            <a:pPr marL="171450" indent="-171450">
              <a:buClr>
                <a:srgbClr val="8DC549"/>
              </a:buClr>
              <a:buFont typeface="Arial" panose="020B0604020202020204" pitchFamily="34" charset="0"/>
              <a:buChar char="•"/>
            </a:pPr>
            <a:endParaRPr lang="it-IT" sz="12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8DC549"/>
              </a:buClr>
              <a:buFont typeface="Arial" panose="020B0604020202020204" pitchFamily="34" charset="0"/>
              <a:buChar char="•"/>
            </a:pPr>
            <a:r>
              <a:rPr lang="it-IT" sz="1200" dirty="0">
                <a:latin typeface="Lato" panose="020F0502020204030203" pitchFamily="34" charset="0"/>
                <a:ea typeface="Lato" panose="020F0502020204030203" pitchFamily="34" charset="0"/>
                <a:cs typeface="Lato" panose="020F0502020204030203" pitchFamily="34" charset="0"/>
              </a:rPr>
              <a:t>Kumar et al. (2020) </a:t>
            </a:r>
            <a:r>
              <a:rPr lang="it-IT" sz="1200" dirty="0" err="1">
                <a:latin typeface="Lato" panose="020F0502020204030203" pitchFamily="34" charset="0"/>
                <a:ea typeface="Lato" panose="020F0502020204030203" pitchFamily="34" charset="0"/>
                <a:cs typeface="Lato" panose="020F0502020204030203" pitchFamily="34" charset="0"/>
              </a:rPr>
              <a:t>Towards</a:t>
            </a:r>
            <a:r>
              <a:rPr lang="it-IT" sz="1200" dirty="0">
                <a:latin typeface="Lato" panose="020F0502020204030203" pitchFamily="34" charset="0"/>
                <a:ea typeface="Lato" panose="020F0502020204030203" pitchFamily="34" charset="0"/>
                <a:cs typeface="Lato" panose="020F0502020204030203" pitchFamily="34" charset="0"/>
              </a:rPr>
              <a:t> an </a:t>
            </a:r>
            <a:r>
              <a:rPr lang="it-IT" sz="1200" dirty="0" err="1">
                <a:latin typeface="Lato" panose="020F0502020204030203" pitchFamily="34" charset="0"/>
                <a:ea typeface="Lato" panose="020F0502020204030203" pitchFamily="34" charset="0"/>
                <a:cs typeface="Lato" panose="020F0502020204030203" pitchFamily="34" charset="0"/>
              </a:rPr>
              <a:t>operationalisation</a:t>
            </a:r>
            <a:r>
              <a:rPr lang="it-IT" sz="1200" dirty="0">
                <a:latin typeface="Lato" panose="020F0502020204030203" pitchFamily="34" charset="0"/>
                <a:ea typeface="Lato" panose="020F0502020204030203" pitchFamily="34" charset="0"/>
                <a:cs typeface="Lato" panose="020F0502020204030203" pitchFamily="34" charset="0"/>
              </a:rPr>
              <a:t> of nature-</a:t>
            </a:r>
            <a:r>
              <a:rPr lang="it-IT" sz="1200" dirty="0" err="1">
                <a:latin typeface="Lato" panose="020F0502020204030203" pitchFamily="34" charset="0"/>
                <a:ea typeface="Lato" panose="020F0502020204030203" pitchFamily="34" charset="0"/>
                <a:cs typeface="Lato" panose="020F0502020204030203" pitchFamily="34" charset="0"/>
              </a:rPr>
              <a:t>based</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err="1">
                <a:latin typeface="Lato" panose="020F0502020204030203" pitchFamily="34" charset="0"/>
                <a:ea typeface="Lato" panose="020F0502020204030203" pitchFamily="34" charset="0"/>
                <a:cs typeface="Lato" panose="020F0502020204030203" pitchFamily="34" charset="0"/>
              </a:rPr>
              <a:t>solutions</a:t>
            </a:r>
            <a:r>
              <a:rPr lang="it-IT" sz="1200" dirty="0">
                <a:latin typeface="Lato" panose="020F0502020204030203" pitchFamily="34" charset="0"/>
                <a:ea typeface="Lato" panose="020F0502020204030203" pitchFamily="34" charset="0"/>
                <a:cs typeface="Lato" panose="020F0502020204030203" pitchFamily="34" charset="0"/>
              </a:rPr>
              <a:t> for </a:t>
            </a:r>
            <a:r>
              <a:rPr lang="it-IT" sz="1200" dirty="0" err="1">
                <a:latin typeface="Lato" panose="020F0502020204030203" pitchFamily="34" charset="0"/>
                <a:ea typeface="Lato" panose="020F0502020204030203" pitchFamily="34" charset="0"/>
                <a:cs typeface="Lato" panose="020F0502020204030203" pitchFamily="34" charset="0"/>
              </a:rPr>
              <a:t>natural</a:t>
            </a:r>
            <a:r>
              <a:rPr lang="it-IT" sz="1200" dirty="0">
                <a:latin typeface="Lato" panose="020F0502020204030203" pitchFamily="34" charset="0"/>
                <a:ea typeface="Lato" panose="020F0502020204030203" pitchFamily="34" charset="0"/>
                <a:cs typeface="Lato" panose="020F0502020204030203" pitchFamily="34" charset="0"/>
              </a:rPr>
              <a:t> hazards. </a:t>
            </a:r>
            <a:r>
              <a:rPr lang="it-IT" sz="1200" i="1" dirty="0">
                <a:latin typeface="Lato" panose="020F0502020204030203" pitchFamily="34" charset="0"/>
                <a:ea typeface="Lato" panose="020F0502020204030203" pitchFamily="34" charset="0"/>
                <a:cs typeface="Lato" panose="020F0502020204030203" pitchFamily="34" charset="0"/>
              </a:rPr>
              <a:t>Science of the Total Environment</a:t>
            </a:r>
            <a:r>
              <a:rPr lang="it-IT" sz="1200" dirty="0">
                <a:latin typeface="Lato" panose="020F0502020204030203" pitchFamily="34" charset="0"/>
                <a:ea typeface="Lato" panose="020F0502020204030203" pitchFamily="34" charset="0"/>
                <a:cs typeface="Lato" panose="020F0502020204030203" pitchFamily="34" charset="0"/>
              </a:rPr>
              <a:t>. </a:t>
            </a:r>
            <a:r>
              <a:rPr lang="it-IT" sz="1200" dirty="0">
                <a:latin typeface="Lato" panose="020F0502020204030203" pitchFamily="34" charset="0"/>
                <a:ea typeface="Lato" panose="020F0502020204030203" pitchFamily="34" charset="0"/>
                <a:cs typeface="Lato" panose="020F0502020204030203" pitchFamily="34" charset="0"/>
                <a:hlinkClick r:id="rId11">
                  <a:extLst>
                    <a:ext uri="{A12FA001-AC4F-418D-AE19-62706E023703}">
                      <ahyp:hlinkClr xmlns:ahyp="http://schemas.microsoft.com/office/drawing/2018/hyperlinkcolor" val="tx"/>
                    </a:ext>
                  </a:extLst>
                </a:hlinkClick>
              </a:rPr>
              <a:t>Link</a:t>
            </a:r>
            <a:r>
              <a:rPr lang="it-IT" sz="1200" dirty="0">
                <a:latin typeface="Lato" panose="020F0502020204030203" pitchFamily="34" charset="0"/>
                <a:ea typeface="Lato" panose="020F0502020204030203" pitchFamily="34" charset="0"/>
                <a:cs typeface="Lato" panose="020F0502020204030203" pitchFamily="34" charset="0"/>
              </a:rPr>
              <a:t>.</a:t>
            </a:r>
          </a:p>
          <a:p>
            <a:pPr marL="171450" indent="-171450">
              <a:buClr>
                <a:srgbClr val="8DC549"/>
              </a:buClr>
              <a:buFont typeface="Arial" panose="020B0604020202020204" pitchFamily="34" charset="0"/>
              <a:buChar char="•"/>
            </a:pPr>
            <a:endParaRPr lang="it-IT" sz="12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8DC549"/>
              </a:buClr>
              <a:buFont typeface="Arial" panose="020B0604020202020204" pitchFamily="34" charset="0"/>
              <a:buChar char="•"/>
            </a:pPr>
            <a:r>
              <a:rPr lang="en-GB" sz="1200" i="0" dirty="0" err="1">
                <a:latin typeface="Lato" panose="020F0502020204030203" pitchFamily="34" charset="0"/>
                <a:ea typeface="Lato" panose="020F0502020204030203" pitchFamily="34" charset="0"/>
                <a:cs typeface="Lato" panose="020F0502020204030203" pitchFamily="34" charset="0"/>
              </a:rPr>
              <a:t>Sahani</a:t>
            </a:r>
            <a:r>
              <a:rPr lang="en-GB" sz="1200" dirty="0">
                <a:latin typeface="Lato" panose="020F0502020204030203" pitchFamily="34" charset="0"/>
                <a:ea typeface="Lato" panose="020F0502020204030203" pitchFamily="34" charset="0"/>
                <a:cs typeface="Lato" panose="020F0502020204030203" pitchFamily="34" charset="0"/>
              </a:rPr>
              <a:t> et al. (</a:t>
            </a:r>
            <a:r>
              <a:rPr lang="en-GB" sz="1200" i="0" dirty="0">
                <a:latin typeface="Lato" panose="020F0502020204030203" pitchFamily="34" charset="0"/>
                <a:ea typeface="Lato" panose="020F0502020204030203" pitchFamily="34" charset="0"/>
                <a:cs typeface="Lato" panose="020F0502020204030203" pitchFamily="34" charset="0"/>
              </a:rPr>
              <a:t>2019) Hydro-meteorological risk assessment methods and management by nature-based solutions</a:t>
            </a:r>
            <a:r>
              <a:rPr lang="en-GB" sz="1200" i="1" dirty="0">
                <a:latin typeface="Lato" panose="020F0502020204030203" pitchFamily="34" charset="0"/>
                <a:ea typeface="Lato" panose="020F0502020204030203" pitchFamily="34" charset="0"/>
                <a:cs typeface="Lato" panose="020F0502020204030203" pitchFamily="34" charset="0"/>
              </a:rPr>
              <a:t>. Science of the Total Environment. </a:t>
            </a:r>
            <a:r>
              <a:rPr lang="en-GB" sz="1200" dirty="0">
                <a:latin typeface="Lato" panose="020F0502020204030203" pitchFamily="34" charset="0"/>
                <a:ea typeface="Lato" panose="020F0502020204030203" pitchFamily="34" charset="0"/>
                <a:cs typeface="Lato" panose="020F0502020204030203" pitchFamily="34" charset="0"/>
                <a:hlinkClick r:id="rId12">
                  <a:extLst>
                    <a:ext uri="{A12FA001-AC4F-418D-AE19-62706E023703}">
                      <ahyp:hlinkClr xmlns:ahyp="http://schemas.microsoft.com/office/drawing/2018/hyperlinkcolor" val="tx"/>
                    </a:ext>
                  </a:extLst>
                </a:hlinkClick>
              </a:rPr>
              <a:t>Link</a:t>
            </a:r>
            <a:r>
              <a:rPr lang="en-GB" sz="1200" i="1" dirty="0">
                <a:latin typeface="Lato" panose="020F0502020204030203" pitchFamily="34" charset="0"/>
                <a:ea typeface="Lato" panose="020F0502020204030203" pitchFamily="34" charset="0"/>
                <a:cs typeface="Lato" panose="020F0502020204030203" pitchFamily="34" charset="0"/>
              </a:rPr>
              <a:t>. </a:t>
            </a:r>
          </a:p>
          <a:p>
            <a:pPr marL="171450" indent="-171450">
              <a:buClr>
                <a:srgbClr val="8DC549"/>
              </a:buClr>
              <a:buFont typeface="Arial" panose="020B0604020202020204" pitchFamily="34" charset="0"/>
              <a:buChar char="•"/>
            </a:pPr>
            <a:endParaRPr lang="en-GB" sz="1200" i="1" dirty="0">
              <a:latin typeface="Lato" panose="020F0502020204030203" pitchFamily="34" charset="0"/>
              <a:ea typeface="Lato" panose="020F0502020204030203" pitchFamily="34" charset="0"/>
              <a:cs typeface="Lato" panose="020F0502020204030203" pitchFamily="34" charset="0"/>
            </a:endParaRPr>
          </a:p>
          <a:p>
            <a:pPr marL="171450" indent="-171450">
              <a:buClr>
                <a:srgbClr val="8DC549"/>
              </a:buClr>
              <a:buFont typeface="Arial" panose="020B0604020202020204" pitchFamily="34" charset="0"/>
              <a:buChar char="•"/>
            </a:pPr>
            <a:r>
              <a:rPr lang="en-GB" sz="1200" dirty="0">
                <a:latin typeface="Lato" panose="020F0502020204030203" pitchFamily="34" charset="0"/>
                <a:ea typeface="Lato" panose="020F0502020204030203" pitchFamily="34" charset="0"/>
                <a:cs typeface="Lato" panose="020F0502020204030203" pitchFamily="34" charset="0"/>
              </a:rPr>
              <a:t>WMO (2021) Weather-related disasters increase over past 50 years, causing more damage but fewer deaths. </a:t>
            </a:r>
            <a:r>
              <a:rPr lang="en-GB" sz="1200" dirty="0">
                <a:latin typeface="Lato" panose="020F0502020204030203" pitchFamily="34" charset="0"/>
                <a:ea typeface="Lato" panose="020F0502020204030203" pitchFamily="34" charset="0"/>
                <a:cs typeface="Lato" panose="020F0502020204030203" pitchFamily="34" charset="0"/>
                <a:hlinkClick r:id="rId13">
                  <a:extLst>
                    <a:ext uri="{A12FA001-AC4F-418D-AE19-62706E023703}">
                      <ahyp:hlinkClr xmlns:ahyp="http://schemas.microsoft.com/office/drawing/2018/hyperlinkcolor" val="tx"/>
                    </a:ext>
                  </a:extLst>
                </a:hlinkClick>
              </a:rPr>
              <a:t>Link</a:t>
            </a:r>
            <a:r>
              <a:rPr lang="en-GB" sz="1200" dirty="0">
                <a:latin typeface="Lato" panose="020F0502020204030203" pitchFamily="34" charset="0"/>
                <a:ea typeface="Lato" panose="020F0502020204030203" pitchFamily="34" charset="0"/>
                <a:cs typeface="Lato" panose="020F0502020204030203" pitchFamily="34" charset="0"/>
              </a:rPr>
              <a:t>.</a:t>
            </a:r>
            <a:endParaRPr lang="it-IT" sz="105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it-IT" sz="1050"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FA0E9780-D25F-58D1-2DEE-41C5B2D4B8BB}"/>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6642248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31</a:t>
            </a:r>
          </a:p>
        </p:txBody>
      </p:sp>
      <p:sp>
        <p:nvSpPr>
          <p:cNvPr id="2" name="TextBox 1">
            <a:extLst>
              <a:ext uri="{FF2B5EF4-FFF2-40B4-BE49-F238E27FC236}">
                <a16:creationId xmlns:a16="http://schemas.microsoft.com/office/drawing/2014/main" id="{E3EBCEF8-0924-78E0-1F25-BB182E8AA04F}"/>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8DC548"/>
                </a:solidFill>
                <a:latin typeface="Lato"/>
                <a:ea typeface="+mn-lt"/>
                <a:cs typeface="+mn-lt"/>
              </a:rPr>
              <a:t>Unit 1: </a:t>
            </a:r>
            <a:r>
              <a:rPr lang="de-DE" sz="1600" dirty="0" err="1">
                <a:solidFill>
                  <a:srgbClr val="8DC548"/>
                </a:solidFill>
                <a:latin typeface="Lato"/>
                <a:ea typeface="+mn-lt"/>
                <a:cs typeface="+mn-lt"/>
              </a:rPr>
              <a:t>NbS</a:t>
            </a:r>
            <a:r>
              <a:rPr lang="de-DE" sz="1600" dirty="0">
                <a:solidFill>
                  <a:srgbClr val="8DC548"/>
                </a:solidFill>
                <a:latin typeface="Lato"/>
                <a:ea typeface="+mn-lt"/>
                <a:cs typeface="+mn-lt"/>
              </a:rPr>
              <a:t> </a:t>
            </a:r>
            <a:r>
              <a:rPr lang="de-DE" sz="1600" dirty="0" err="1">
                <a:solidFill>
                  <a:srgbClr val="8DC548"/>
                </a:solidFill>
                <a:latin typeface="Lato"/>
                <a:ea typeface="+mn-lt"/>
                <a:cs typeface="+mn-lt"/>
              </a:rPr>
              <a:t>Concepts</a:t>
            </a:r>
            <a:r>
              <a:rPr lang="de-DE" sz="1600" dirty="0">
                <a:solidFill>
                  <a:srgbClr val="8DC548"/>
                </a:solidFill>
                <a:latin typeface="Lato"/>
                <a:ea typeface="+mn-lt"/>
                <a:cs typeface="+mn-lt"/>
              </a:rPr>
              <a:t> and </a:t>
            </a:r>
            <a:r>
              <a:rPr lang="de-DE" sz="1600" dirty="0" err="1">
                <a:solidFill>
                  <a:srgbClr val="8DC548"/>
                </a:solidFill>
                <a:latin typeface="Lato"/>
                <a:ea typeface="+mn-lt"/>
                <a:cs typeface="+mn-lt"/>
              </a:rPr>
              <a:t>Approaches</a:t>
            </a:r>
            <a:r>
              <a:rPr lang="de-DE" sz="1600" dirty="0">
                <a:solidFill>
                  <a:srgbClr val="8DC548"/>
                </a:solidFill>
                <a:latin typeface="Lato"/>
                <a:ea typeface="+mn-lt"/>
                <a:cs typeface="+mn-lt"/>
              </a:rPr>
              <a:t> </a:t>
            </a: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3: </a:t>
            </a:r>
            <a:r>
              <a:rPr lang="de-DE" sz="1600" dirty="0">
                <a:latin typeface="Lato"/>
                <a:ea typeface="+mn-lt"/>
                <a:cs typeface="+mn-lt"/>
              </a:rPr>
              <a:t>Stakeholder Engagement and Co-</a:t>
            </a:r>
            <a:r>
              <a:rPr lang="de-DE" sz="1600" dirty="0" err="1">
                <a:latin typeface="Lato"/>
                <a:ea typeface="+mn-lt"/>
                <a:cs typeface="+mn-lt"/>
              </a:rPr>
              <a:t>Creation</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4: </a:t>
            </a:r>
            <a:r>
              <a:rPr lang="de-DE" sz="1600" dirty="0" err="1">
                <a:latin typeface="Lato"/>
                <a:ea typeface="+mn-lt"/>
                <a:cs typeface="+mn-lt"/>
              </a:rPr>
              <a:t>Assessing</a:t>
            </a:r>
            <a:r>
              <a:rPr lang="de-DE" sz="1600" dirty="0">
                <a:latin typeface="Lato"/>
                <a:ea typeface="+mn-lt"/>
                <a:cs typeface="+mn-lt"/>
              </a:rPr>
              <a:t> </a:t>
            </a:r>
            <a:r>
              <a:rPr lang="de-DE" sz="1600" dirty="0" err="1">
                <a:latin typeface="Lato"/>
                <a:ea typeface="+mn-lt"/>
                <a:cs typeface="+mn-lt"/>
              </a:rPr>
              <a:t>Risks</a:t>
            </a:r>
            <a:r>
              <a:rPr lang="de-DE" sz="1600" dirty="0">
                <a:latin typeface="Lato"/>
                <a:ea typeface="+mn-lt"/>
                <a:cs typeface="+mn-lt"/>
              </a:rPr>
              <a:t> in </a:t>
            </a:r>
            <a:r>
              <a:rPr lang="de-DE" sz="1600" dirty="0" err="1">
                <a:latin typeface="Lato"/>
                <a:ea typeface="+mn-lt"/>
                <a:cs typeface="+mn-lt"/>
              </a:rPr>
              <a:t>Socio-Ecological</a:t>
            </a:r>
            <a:r>
              <a:rPr lang="de-DE" sz="1600" dirty="0">
                <a:latin typeface="Lato"/>
                <a:ea typeface="+mn-lt"/>
                <a:cs typeface="+mn-lt"/>
              </a:rPr>
              <a:t> Systems</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5: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Selection</a:t>
            </a:r>
            <a:r>
              <a:rPr lang="de-DE" sz="1600" dirty="0">
                <a:latin typeface="Lato"/>
                <a:ea typeface="+mn-lt"/>
                <a:cs typeface="+mn-lt"/>
              </a:rPr>
              <a:t> and Engineering</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7: </a:t>
            </a:r>
            <a:r>
              <a:rPr lang="de-DE" sz="1600" dirty="0" err="1">
                <a:latin typeface="Lato"/>
                <a:ea typeface="+mn-lt"/>
                <a:cs typeface="+mn-lt"/>
              </a:rPr>
              <a:t>NbS</a:t>
            </a:r>
            <a:r>
              <a:rPr lang="de-DE" sz="1600" dirty="0">
                <a:latin typeface="Lato"/>
                <a:ea typeface="+mn-lt"/>
                <a:cs typeface="+mn-lt"/>
              </a:rPr>
              <a:t> Policy </a:t>
            </a:r>
            <a:r>
              <a:rPr lang="de-DE" sz="1600" dirty="0" err="1">
                <a:latin typeface="Lato"/>
                <a:ea typeface="+mn-lt"/>
                <a:cs typeface="+mn-lt"/>
              </a:rPr>
              <a:t>Context</a:t>
            </a:r>
            <a:r>
              <a:rPr lang="de-DE" sz="1600" dirty="0">
                <a:latin typeface="Lato"/>
                <a:ea typeface="+mn-lt"/>
                <a:cs typeface="+mn-lt"/>
              </a:rPr>
              <a:t> and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en-US" sz="1600" dirty="0" err="1">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10: </a:t>
            </a:r>
            <a:r>
              <a:rPr lang="de-DE" sz="1600" dirty="0" err="1">
                <a:latin typeface="Lato"/>
                <a:ea typeface="+mn-lt"/>
                <a:cs typeface="+mn-lt"/>
              </a:rPr>
              <a:t>GeoIKP</a:t>
            </a:r>
            <a:r>
              <a:rPr lang="de-DE" sz="1600" dirty="0">
                <a:latin typeface="Lato"/>
                <a:ea typeface="+mn-lt"/>
                <a:cs typeface="+mn-lt"/>
              </a:rPr>
              <a:t> –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Platform</a:t>
            </a:r>
            <a:endParaRPr lang="de-DE" sz="1600" dirty="0">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671767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A5015571-2535-77A1-3831-77F03ADFD53C}"/>
              </a:ext>
            </a:extLst>
          </p:cNvPr>
          <p:cNvSpPr txBox="1"/>
          <p:nvPr/>
        </p:nvSpPr>
        <p:spPr>
          <a:xfrm>
            <a:off x="3505185" y="4950962"/>
            <a:ext cx="5181630"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1: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Concepts</a:t>
            </a:r>
            <a:r>
              <a:rPr lang="de-DE" sz="2000" dirty="0">
                <a:solidFill>
                  <a:schemeClr val="bg1"/>
                </a:solidFill>
                <a:latin typeface="Lato"/>
                <a:ea typeface="Lato"/>
                <a:cs typeface="Lato"/>
              </a:rPr>
              <a:t> and </a:t>
            </a:r>
            <a:r>
              <a:rPr lang="de-DE" sz="2000" dirty="0" err="1">
                <a:solidFill>
                  <a:schemeClr val="bg1"/>
                </a:solidFill>
                <a:latin typeface="Lato"/>
                <a:ea typeface="Lato"/>
                <a:cs typeface="Lato"/>
              </a:rPr>
              <a:t>Approaches</a:t>
            </a:r>
            <a:endParaRPr lang="de-DE" sz="2000" dirty="0">
              <a:solidFill>
                <a:schemeClr val="bg1"/>
              </a:solidFill>
              <a:latin typeface="Lato"/>
              <a:ea typeface="Lato"/>
              <a:cs typeface="Lato"/>
            </a:endParaRPr>
          </a:p>
        </p:txBody>
      </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27083"/>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2" name="TextBox 1">
            <a:extLst>
              <a:ext uri="{FF2B5EF4-FFF2-40B4-BE49-F238E27FC236}">
                <a16:creationId xmlns:a16="http://schemas.microsoft.com/office/drawing/2014/main" id="{A97E37DC-904F-E09C-6827-C6A1B56C700F}"/>
              </a:ext>
            </a:extLst>
          </p:cNvPr>
          <p:cNvSpPr txBox="1"/>
          <p:nvPr/>
        </p:nvSpPr>
        <p:spPr>
          <a:xfrm>
            <a:off x="4329395" y="5847922"/>
            <a:ext cx="3336959"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5" name="Picture 4" descr="Logo&#10;&#10;Description automatically generated with medium confidence">
            <a:hlinkClick r:id="rId7"/>
            <a:extLst>
              <a:ext uri="{FF2B5EF4-FFF2-40B4-BE49-F238E27FC236}">
                <a16:creationId xmlns:a16="http://schemas.microsoft.com/office/drawing/2014/main" id="{48398AF2-21D3-C6B2-29D8-13E3E5E5A1AC}"/>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340776" y="6182665"/>
            <a:ext cx="508981" cy="522000"/>
          </a:xfrm>
          <a:prstGeom prst="rect">
            <a:avLst/>
          </a:prstGeom>
        </p:spPr>
      </p:pic>
      <p:pic>
        <p:nvPicPr>
          <p:cNvPr id="6" name="Picture 5" descr="Logo&#10;&#10;Description automatically generated with medium confidence">
            <a:hlinkClick r:id="rId9"/>
            <a:extLst>
              <a:ext uri="{FF2B5EF4-FFF2-40B4-BE49-F238E27FC236}">
                <a16:creationId xmlns:a16="http://schemas.microsoft.com/office/drawing/2014/main" id="{E5D60659-721E-58F9-4969-26C53A914F9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917941" y="6275883"/>
            <a:ext cx="422836" cy="397215"/>
          </a:xfrm>
          <a:prstGeom prst="rect">
            <a:avLst/>
          </a:prstGeom>
        </p:spPr>
      </p:pic>
      <p:pic>
        <p:nvPicPr>
          <p:cNvPr id="7" name="Picture 6" descr="Logo&#10;&#10;Description automatically generated with medium confidence">
            <a:hlinkClick r:id="rId11"/>
            <a:extLst>
              <a:ext uri="{FF2B5EF4-FFF2-40B4-BE49-F238E27FC236}">
                <a16:creationId xmlns:a16="http://schemas.microsoft.com/office/drawing/2014/main" id="{2FA0361C-AB37-4FD9-32CF-842B7448A99A}"/>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9757" y="6201866"/>
            <a:ext cx="330926" cy="517399"/>
          </a:xfrm>
          <a:prstGeom prst="rect">
            <a:avLst/>
          </a:prstGeom>
        </p:spPr>
      </p:pic>
      <p:pic>
        <p:nvPicPr>
          <p:cNvPr id="8" name="Picture 7" descr="Logo&#10;&#10;Description automatically generated with medium confidence">
            <a:hlinkClick r:id="rId13"/>
            <a:extLst>
              <a:ext uri="{FF2B5EF4-FFF2-40B4-BE49-F238E27FC236}">
                <a16:creationId xmlns:a16="http://schemas.microsoft.com/office/drawing/2014/main" id="{BDD4D48F-6C9C-E0E1-B692-DBEDB7945376}"/>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262585" y="6191637"/>
            <a:ext cx="422835" cy="517399"/>
          </a:xfrm>
          <a:prstGeom prst="rect">
            <a:avLst/>
          </a:prstGeom>
        </p:spPr>
      </p:pic>
      <p:pic>
        <p:nvPicPr>
          <p:cNvPr id="9" name="Picture 8" descr="Logo&#10;&#10;Description automatically generated with medium confidence">
            <a:hlinkClick r:id="rId15"/>
            <a:extLst>
              <a:ext uri="{FF2B5EF4-FFF2-40B4-BE49-F238E27FC236}">
                <a16:creationId xmlns:a16="http://schemas.microsoft.com/office/drawing/2014/main" id="{C2DC2AFA-2A8D-3F99-4A99-0132315296AB}"/>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767322" y="6187266"/>
            <a:ext cx="434099" cy="517399"/>
          </a:xfrm>
          <a:prstGeom prst="rect">
            <a:avLst/>
          </a:prstGeom>
        </p:spPr>
      </p:pic>
      <p:pic>
        <p:nvPicPr>
          <p:cNvPr id="10" name="Image 5" descr="A picture containing text, clipart&#10;&#10;Description automatically generated">
            <a:extLst>
              <a:ext uri="{FF2B5EF4-FFF2-40B4-BE49-F238E27FC236}">
                <a16:creationId xmlns:a16="http://schemas.microsoft.com/office/drawing/2014/main" id="{8BD632AB-FBFC-D2B3-7585-B0650B45FBD5}"/>
              </a:ext>
            </a:extLst>
          </p:cNvPr>
          <p:cNvPicPr>
            <a:picLocks noChangeAspect="1"/>
          </p:cNvPicPr>
          <p:nvPr/>
        </p:nvPicPr>
        <p:blipFill>
          <a:blip r:embed="rId17"/>
          <a:stretch>
            <a:fillRect/>
          </a:stretch>
        </p:blipFill>
        <p:spPr>
          <a:xfrm>
            <a:off x="9686343" y="6210498"/>
            <a:ext cx="2265530" cy="502013"/>
          </a:xfrm>
          <a:prstGeom prst="rect">
            <a:avLst/>
          </a:prstGeom>
        </p:spPr>
      </p:pic>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096000" y="486783"/>
            <a:ext cx="6096000" cy="6371217"/>
          </a:xfrm>
          <a:prstGeom prst="rect">
            <a:avLst/>
          </a:prstGeom>
        </p:spPr>
      </p:pic>
      <p:sp>
        <p:nvSpPr>
          <p:cNvPr id="12" name="TextBox 11">
            <a:extLst>
              <a:ext uri="{FF2B5EF4-FFF2-40B4-BE49-F238E27FC236}">
                <a16:creationId xmlns:a16="http://schemas.microsoft.com/office/drawing/2014/main" id="{F20A7847-6DB0-48F9-9940-8638997504F9}"/>
              </a:ext>
            </a:extLst>
          </p:cNvPr>
          <p:cNvSpPr txBox="1"/>
          <p:nvPr/>
        </p:nvSpPr>
        <p:spPr>
          <a:xfrm>
            <a:off x="301546" y="1119141"/>
            <a:ext cx="5287012" cy="5247590"/>
          </a:xfrm>
          <a:prstGeom prst="rect">
            <a:avLst/>
          </a:prstGeom>
          <a:noFill/>
        </p:spPr>
        <p:txBody>
          <a:bodyPr wrap="square" lIns="91440" tIns="45720" rIns="91440" bIns="45720" rtlCol="0" anchor="t">
            <a:spAutoFit/>
          </a:bodyPr>
          <a:lstStyle/>
          <a:p>
            <a:endParaRPr lang="en-IE" sz="1600" i="1" dirty="0">
              <a:solidFill>
                <a:srgbClr val="009ED6"/>
              </a:solidFill>
              <a:latin typeface="Lato"/>
              <a:ea typeface="Lato"/>
              <a:cs typeface="Lato"/>
            </a:endParaRPr>
          </a:p>
          <a:p>
            <a:pPr>
              <a:lnSpc>
                <a:spcPct val="150000"/>
              </a:lnSpc>
            </a:pPr>
            <a:r>
              <a:rPr lang="en-IE" sz="1500" i="1" dirty="0">
                <a:latin typeface="Lato" panose="020F0502020204030203" pitchFamily="34" charset="0"/>
                <a:ea typeface="Lato" panose="020F0502020204030203" pitchFamily="34" charset="0"/>
                <a:cs typeface="Lato" panose="020F0502020204030203" pitchFamily="34" charset="0"/>
              </a:rPr>
              <a:t>After completing this training unit, you should be able to understand:</a:t>
            </a:r>
          </a:p>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The impact of climate change on weather extremes and Hydro-Meteorological Hazards </a:t>
            </a:r>
          </a:p>
          <a:p>
            <a:pPr marL="285750" indent="-285750">
              <a:lnSpc>
                <a:spcPct val="150000"/>
              </a:lnSpc>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What Nature-based Solutions (</a:t>
            </a:r>
            <a:r>
              <a:rPr lang="en-IE" sz="1400" dirty="0" err="1">
                <a:latin typeface="Lato" panose="020F0502020204030203" pitchFamily="34" charset="0"/>
                <a:ea typeface="Lato" panose="020F0502020204030203" pitchFamily="34" charset="0"/>
                <a:cs typeface="Lato" panose="020F0502020204030203" pitchFamily="34" charset="0"/>
              </a:rPr>
              <a:t>NbS</a:t>
            </a:r>
            <a:r>
              <a:rPr lang="en-IE" sz="1400" dirty="0">
                <a:latin typeface="Lato" panose="020F0502020204030203" pitchFamily="34" charset="0"/>
                <a:ea typeface="Lato" panose="020F0502020204030203" pitchFamily="34" charset="0"/>
                <a:cs typeface="Lato" panose="020F0502020204030203" pitchFamily="34" charset="0"/>
              </a:rPr>
              <a:t>) and Hydro-Meteorological Hazards  (HMH) and risks are</a:t>
            </a:r>
            <a:br>
              <a:rPr lang="en-IE" sz="1400" dirty="0">
                <a:latin typeface="Lato" panose="020F0502020204030203" pitchFamily="34" charset="0"/>
                <a:ea typeface="Lato" panose="020F0502020204030203" pitchFamily="34" charset="0"/>
                <a:cs typeface="Lato" panose="020F0502020204030203" pitchFamily="34" charset="0"/>
              </a:rPr>
            </a:b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How </a:t>
            </a:r>
            <a:r>
              <a:rPr lang="en-IE" sz="1400" dirty="0" err="1">
                <a:latin typeface="Lato" panose="020F0502020204030203" pitchFamily="34" charset="0"/>
                <a:ea typeface="Lato" panose="020F0502020204030203" pitchFamily="34" charset="0"/>
                <a:cs typeface="Lato" panose="020F0502020204030203" pitchFamily="34" charset="0"/>
              </a:rPr>
              <a:t>NbS</a:t>
            </a:r>
            <a:r>
              <a:rPr lang="en-IE" sz="1400" dirty="0">
                <a:latin typeface="Lato" panose="020F0502020204030203" pitchFamily="34" charset="0"/>
                <a:ea typeface="Lato" panose="020F0502020204030203" pitchFamily="34" charset="0"/>
                <a:cs typeface="Lato" panose="020F0502020204030203" pitchFamily="34" charset="0"/>
              </a:rPr>
              <a:t> could be applied to manage HMH</a:t>
            </a:r>
          </a:p>
          <a:p>
            <a:pPr marL="285750" indent="-285750">
              <a:lnSpc>
                <a:spcPct val="150000"/>
              </a:lnSpc>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The benefits and value of </a:t>
            </a:r>
            <a:r>
              <a:rPr lang="en-IE" sz="1400" dirty="0" err="1">
                <a:latin typeface="Lato" panose="020F0502020204030203" pitchFamily="34" charset="0"/>
                <a:ea typeface="Lato" panose="020F0502020204030203" pitchFamily="34" charset="0"/>
                <a:cs typeface="Lato" panose="020F0502020204030203" pitchFamily="34" charset="0"/>
              </a:rPr>
              <a:t>NbS</a:t>
            </a:r>
            <a:r>
              <a:rPr lang="en-IE" sz="1400" dirty="0">
                <a:latin typeface="Lato" panose="020F0502020204030203" pitchFamily="34" charset="0"/>
                <a:ea typeface="Lato" panose="020F0502020204030203" pitchFamily="34" charset="0"/>
                <a:cs typeface="Lato" panose="020F0502020204030203" pitchFamily="34" charset="0"/>
              </a:rPr>
              <a:t> in tackling HMH</a:t>
            </a:r>
            <a:br>
              <a:rPr lang="en-IE" sz="1400" dirty="0">
                <a:latin typeface="Lato" panose="020F0502020204030203" pitchFamily="34" charset="0"/>
                <a:ea typeface="Lato" panose="020F0502020204030203" pitchFamily="34" charset="0"/>
                <a:cs typeface="Lato" panose="020F0502020204030203" pitchFamily="34" charset="0"/>
              </a:rPr>
            </a:b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How OPERANDUM Open Air Laboratories test </a:t>
            </a:r>
            <a:r>
              <a:rPr lang="en-IE" sz="1400" dirty="0" err="1">
                <a:latin typeface="Lato" panose="020F0502020204030203" pitchFamily="34" charset="0"/>
                <a:ea typeface="Lato" panose="020F0502020204030203" pitchFamily="34" charset="0"/>
                <a:cs typeface="Lato" panose="020F0502020204030203" pitchFamily="34" charset="0"/>
              </a:rPr>
              <a:t>NbS</a:t>
            </a:r>
            <a:r>
              <a:rPr lang="en-IE" sz="1400" dirty="0">
                <a:latin typeface="Lato" panose="020F0502020204030203" pitchFamily="34" charset="0"/>
                <a:ea typeface="Lato" panose="020F0502020204030203" pitchFamily="34" charset="0"/>
                <a:cs typeface="Lato" panose="020F0502020204030203" pitchFamily="34" charset="0"/>
              </a:rPr>
              <a:t> solutions to manage HMH</a:t>
            </a: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Learning objectives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4</a:t>
            </a:r>
          </a:p>
        </p:txBody>
      </p:sp>
    </p:spTree>
    <p:extLst>
      <p:ext uri="{BB962C8B-B14F-4D97-AF65-F5344CB8AC3E}">
        <p14:creationId xmlns:p14="http://schemas.microsoft.com/office/powerpoint/2010/main" val="1511446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5" descr="Graphical user interface&#10;&#10;Description automatically generated">
            <a:extLst>
              <a:ext uri="{FF2B5EF4-FFF2-40B4-BE49-F238E27FC236}">
                <a16:creationId xmlns:a16="http://schemas.microsoft.com/office/drawing/2014/main" id="{4D59A6D3-0FF6-8E01-64F3-157273355E5D}"/>
              </a:ext>
            </a:extLst>
          </p:cNvPr>
          <p:cNvPicPr>
            <a:picLocks noChangeAspect="1"/>
          </p:cNvPicPr>
          <p:nvPr/>
        </p:nvPicPr>
        <p:blipFill rotWithShape="1">
          <a:blip r:embed="rId3">
            <a:extLst>
              <a:ext uri="{28A0092B-C50C-407E-A947-70E740481C1C}">
                <a14:useLocalDpi xmlns:a14="http://schemas.microsoft.com/office/drawing/2010/main"/>
              </a:ext>
            </a:extLst>
          </a:blip>
          <a:srcRect r="-824"/>
          <a:stretch/>
        </p:blipFill>
        <p:spPr>
          <a:xfrm>
            <a:off x="385371" y="1155380"/>
            <a:ext cx="11421258" cy="5156872"/>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57839" y="278800"/>
            <a:ext cx="11363419" cy="430887"/>
          </a:xfrm>
          <a:prstGeom prst="rect">
            <a:avLst/>
          </a:prstGeom>
          <a:noFill/>
        </p:spPr>
        <p:txBody>
          <a:bodyPr wrap="square" lIns="91440" tIns="45720" rIns="91440" bIns="45720" rtlCol="0" anchor="t">
            <a:spAutoFit/>
          </a:bodyPr>
          <a:lstStyle/>
          <a:p>
            <a:r>
              <a:rPr lang="en-GB" sz="2200" b="1" dirty="0">
                <a:solidFill>
                  <a:schemeClr val="bg1"/>
                </a:solidFill>
                <a:latin typeface="Lato"/>
                <a:ea typeface="Lato"/>
                <a:cs typeface="Lato"/>
              </a:rPr>
              <a:t>Climate change effects are already visible on land, in the oceans and the atmosphere</a:t>
            </a:r>
            <a:endParaRPr lang="en-GB" sz="2200" dirty="0">
              <a:solidFill>
                <a:schemeClr val="bg1"/>
              </a:solidFill>
              <a:latin typeface="Lato"/>
              <a:ea typeface="Lato"/>
              <a:cs typeface="Lato"/>
            </a:endParaRPr>
          </a:p>
        </p:txBody>
      </p:sp>
      <p:sp>
        <p:nvSpPr>
          <p:cNvPr id="14" name="TextBox 13">
            <a:extLst>
              <a:ext uri="{FF2B5EF4-FFF2-40B4-BE49-F238E27FC236}">
                <a16:creationId xmlns:a16="http://schemas.microsoft.com/office/drawing/2014/main" id="{D866C771-ACF3-7AB7-590A-ABED437AD283}"/>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5</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696092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Climate change impacts to weather extremes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3 CuadroTexto">
            <a:extLst>
              <a:ext uri="{FF2B5EF4-FFF2-40B4-BE49-F238E27FC236}">
                <a16:creationId xmlns:a16="http://schemas.microsoft.com/office/drawing/2014/main" id="{C8EBEFBA-9FA2-467A-BD88-E49F736A8193}"/>
              </a:ext>
            </a:extLst>
          </p:cNvPr>
          <p:cNvSpPr txBox="1"/>
          <p:nvPr/>
        </p:nvSpPr>
        <p:spPr>
          <a:xfrm>
            <a:off x="7375581" y="1771803"/>
            <a:ext cx="4347694" cy="3801041"/>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dirty="0">
                <a:latin typeface="Lato" panose="020F0502020204030203" pitchFamily="34" charset="0"/>
                <a:ea typeface="Lato" panose="020F0502020204030203" pitchFamily="34" charset="0"/>
                <a:cs typeface="Lato" panose="020F0502020204030203" pitchFamily="34" charset="0"/>
              </a:rPr>
              <a:t>When climate changes, it changes also the statistical distributions of weather variables and their occurrence – this increases weather related hazards.</a:t>
            </a:r>
          </a:p>
          <a:p>
            <a:pPr>
              <a:spcAft>
                <a:spcPts val="600"/>
              </a:spcAft>
            </a:pPr>
            <a:endParaRPr lang="en-US" dirty="0">
              <a:latin typeface="Lato" panose="020F0502020204030203" pitchFamily="34" charset="0"/>
              <a:ea typeface="Lato" panose="020F0502020204030203" pitchFamily="34" charset="0"/>
              <a:cs typeface="Lato" panose="020F0502020204030203" pitchFamily="34" charset="0"/>
            </a:endParaRPr>
          </a:p>
          <a:p>
            <a:pPr>
              <a:spcAft>
                <a:spcPts val="600"/>
              </a:spcAft>
            </a:pPr>
            <a:r>
              <a:rPr lang="en-US" b="1" dirty="0">
                <a:latin typeface="Lato" panose="020F0502020204030203" pitchFamily="34" charset="0"/>
                <a:ea typeface="Lato" panose="020F0502020204030203" pitchFamily="34" charset="0"/>
                <a:cs typeface="Lato" panose="020F0502020204030203" pitchFamily="34" charset="0"/>
              </a:rPr>
              <a:t>Example: Temperature</a:t>
            </a:r>
          </a:p>
          <a:p>
            <a:pPr marL="285750" indent="-285750">
              <a:spcAft>
                <a:spcPts val="6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In warmer climate the distribution “moves” to the right</a:t>
            </a:r>
          </a:p>
          <a:p>
            <a:pPr marL="285750" indent="-285750">
              <a:spcAft>
                <a:spcPts val="6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Less probable for occurrences of “extreme cold”</a:t>
            </a:r>
          </a:p>
          <a:p>
            <a:pPr marL="285750" indent="-285750">
              <a:spcAft>
                <a:spcPts val="6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More probable occurrences of “extreme hot”</a:t>
            </a:r>
          </a:p>
        </p:txBody>
      </p:sp>
      <p:sp>
        <p:nvSpPr>
          <p:cNvPr id="15" name="TextBox 14">
            <a:extLst>
              <a:ext uri="{FF2B5EF4-FFF2-40B4-BE49-F238E27FC236}">
                <a16:creationId xmlns:a16="http://schemas.microsoft.com/office/drawing/2014/main" id="{C0B0AB66-FC9A-A757-C9C3-55808DF3F470}"/>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F19D9C1F-77FD-E8FB-9D6F-66B837D20774}"/>
              </a:ext>
            </a:extLst>
          </p:cNvPr>
          <p:cNvSpPr txBox="1"/>
          <p:nvPr/>
        </p:nvSpPr>
        <p:spPr>
          <a:xfrm>
            <a:off x="10360236" y="5880091"/>
            <a:ext cx="2171700" cy="307777"/>
          </a:xfrm>
          <a:prstGeom prst="rect">
            <a:avLst/>
          </a:prstGeom>
          <a:noFill/>
        </p:spPr>
        <p:txBody>
          <a:bodyPr wrap="square" rtlCol="0">
            <a:spAutoFit/>
          </a:bodyPr>
          <a:lstStyle/>
          <a:p>
            <a:r>
              <a:rPr lang="en-US" sz="1400" i="1" dirty="0">
                <a:latin typeface="Lato" panose="020F0502020204030203" pitchFamily="34" charset="0"/>
                <a:ea typeface="Lato" panose="020F0502020204030203" pitchFamily="34" charset="0"/>
                <a:cs typeface="Lato" panose="020F0502020204030203" pitchFamily="34" charset="0"/>
              </a:rPr>
              <a:t>Source: </a:t>
            </a:r>
            <a:r>
              <a:rPr lang="en-US" sz="1400" i="1" dirty="0">
                <a:latin typeface="Lato" panose="020F0502020204030203" pitchFamily="34" charset="0"/>
                <a:ea typeface="Lato" panose="020F0502020204030203" pitchFamily="34" charset="0"/>
                <a:cs typeface="Lato" panose="020F0502020204030203" pitchFamily="34" charset="0"/>
                <a:hlinkClick r:id="rId5"/>
              </a:rPr>
              <a:t>IPCC (2012)</a:t>
            </a:r>
            <a:endParaRPr lang="en-US" sz="1400" i="1" dirty="0">
              <a:latin typeface="Lato" panose="020F0502020204030203" pitchFamily="34" charset="0"/>
              <a:ea typeface="Lato" panose="020F0502020204030203" pitchFamily="34" charset="0"/>
              <a:cs typeface="Lato" panose="020F0502020204030203" pitchFamily="34" charset="0"/>
            </a:endParaRPr>
          </a:p>
        </p:txBody>
      </p:sp>
      <p:grpSp>
        <p:nvGrpSpPr>
          <p:cNvPr id="6" name="Group 5">
            <a:extLst>
              <a:ext uri="{FF2B5EF4-FFF2-40B4-BE49-F238E27FC236}">
                <a16:creationId xmlns:a16="http://schemas.microsoft.com/office/drawing/2014/main" id="{E6E1139A-DED0-02B9-D2A6-F8A5719D1A0A}"/>
              </a:ext>
            </a:extLst>
          </p:cNvPr>
          <p:cNvGrpSpPr/>
          <p:nvPr/>
        </p:nvGrpSpPr>
        <p:grpSpPr>
          <a:xfrm>
            <a:off x="326711" y="1895617"/>
            <a:ext cx="6510554" cy="3464775"/>
            <a:chOff x="326711" y="1895617"/>
            <a:chExt cx="6510554" cy="3464775"/>
          </a:xfrm>
        </p:grpSpPr>
        <p:pic>
          <p:nvPicPr>
            <p:cNvPr id="4" name="Picture 3" descr="Diagram&#10;&#10;Description automatically generated">
              <a:extLst>
                <a:ext uri="{FF2B5EF4-FFF2-40B4-BE49-F238E27FC236}">
                  <a16:creationId xmlns:a16="http://schemas.microsoft.com/office/drawing/2014/main" id="{66AEF543-6092-CD9F-56C1-B0446A38677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26711" y="1895617"/>
              <a:ext cx="6510554" cy="3464775"/>
            </a:xfrm>
            <a:prstGeom prst="rect">
              <a:avLst/>
            </a:prstGeom>
          </p:spPr>
        </p:pic>
        <p:sp>
          <p:nvSpPr>
            <p:cNvPr id="5" name="Rectangle 4">
              <a:extLst>
                <a:ext uri="{FF2B5EF4-FFF2-40B4-BE49-F238E27FC236}">
                  <a16:creationId xmlns:a16="http://schemas.microsoft.com/office/drawing/2014/main" id="{85755FA8-BDCF-0319-0624-C0DAA51AB42E}"/>
                </a:ext>
              </a:extLst>
            </p:cNvPr>
            <p:cNvSpPr/>
            <p:nvPr/>
          </p:nvSpPr>
          <p:spPr>
            <a:xfrm>
              <a:off x="813660" y="2428875"/>
              <a:ext cx="227075" cy="300038"/>
            </a:xfrm>
            <a:prstGeom prst="rect">
              <a:avLst/>
            </a:prstGeom>
            <a:solidFill>
              <a:srgbClr val="CA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8398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4A347AB-E377-631B-7E62-E283D17DAE3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7</a:t>
            </a:r>
          </a:p>
        </p:txBody>
      </p:sp>
      <p:pic>
        <p:nvPicPr>
          <p:cNvPr id="12" name="Picture 4">
            <a:extLst>
              <a:ext uri="{FF2B5EF4-FFF2-40B4-BE49-F238E27FC236}">
                <a16:creationId xmlns:a16="http://schemas.microsoft.com/office/drawing/2014/main" id="{64F2B989-B349-184D-9862-62135CA95AD3}"/>
              </a:ext>
            </a:extLst>
          </p:cNvPr>
          <p:cNvPicPr>
            <a:picLocks noChangeAspect="1"/>
          </p:cNvPicPr>
          <p:nvPr/>
        </p:nvPicPr>
        <p:blipFill rotWithShape="1">
          <a:blip r:embed="rId5">
            <a:extLst>
              <a:ext uri="{28A0092B-C50C-407E-A947-70E740481C1C}">
                <a14:useLocalDpi xmlns:a14="http://schemas.microsoft.com/office/drawing/2010/main"/>
              </a:ext>
            </a:extLst>
          </a:blip>
          <a:srcRect b="-115"/>
          <a:stretch/>
        </p:blipFill>
        <p:spPr>
          <a:xfrm>
            <a:off x="2151718" y="1113764"/>
            <a:ext cx="7888563" cy="4677664"/>
          </a:xfrm>
          <a:prstGeom prst="rect">
            <a:avLst/>
          </a:prstGeom>
          <a:ln>
            <a:solidFill>
              <a:schemeClr val="tx1"/>
            </a:solidFill>
          </a:ln>
        </p:spPr>
      </p:pic>
      <p:sp>
        <p:nvSpPr>
          <p:cNvPr id="3" name="TextBox 2">
            <a:extLst>
              <a:ext uri="{FF2B5EF4-FFF2-40B4-BE49-F238E27FC236}">
                <a16:creationId xmlns:a16="http://schemas.microsoft.com/office/drawing/2014/main" id="{BFE99635-2A83-2B49-E0FE-42E19187DE70}"/>
              </a:ext>
            </a:extLst>
          </p:cNvPr>
          <p:cNvSpPr txBox="1"/>
          <p:nvPr/>
        </p:nvSpPr>
        <p:spPr>
          <a:xfrm>
            <a:off x="0" y="5820892"/>
            <a:ext cx="12192000" cy="461665"/>
          </a:xfrm>
          <a:prstGeom prst="rect">
            <a:avLst/>
          </a:prstGeom>
          <a:noFill/>
        </p:spPr>
        <p:txBody>
          <a:bodyPr wrap="square" rtlCol="0">
            <a:spAutoFit/>
          </a:bodyPr>
          <a:lstStyle/>
          <a:p>
            <a:pPr algn="ctr"/>
            <a:r>
              <a:rPr lang="en-IE" sz="1200" i="1" dirty="0">
                <a:solidFill>
                  <a:srgbClr val="333333"/>
                </a:solidFill>
                <a:effectLst/>
                <a:latin typeface="Lato" panose="020F0502020204030203" pitchFamily="34" charset="0"/>
                <a:ea typeface="Lato" panose="020F0502020204030203" pitchFamily="34" charset="0"/>
                <a:cs typeface="Lato" panose="020F0502020204030203" pitchFamily="34" charset="0"/>
              </a:rPr>
              <a:t>Note: Projected changes are for 2071-2100, compared to 1971-2000, based on the average of a </a:t>
            </a:r>
          </a:p>
          <a:p>
            <a:pPr algn="ctr"/>
            <a:r>
              <a:rPr lang="en-IE" sz="1200" i="1" dirty="0">
                <a:solidFill>
                  <a:srgbClr val="333333"/>
                </a:solidFill>
                <a:effectLst/>
                <a:latin typeface="Lato" panose="020F0502020204030203" pitchFamily="34" charset="0"/>
                <a:ea typeface="Lato" panose="020F0502020204030203" pitchFamily="34" charset="0"/>
                <a:cs typeface="Lato" panose="020F0502020204030203" pitchFamily="34" charset="0"/>
              </a:rPr>
              <a:t>multi-model ensemble forced with the RCP8.5 high emissions scenario. (Source: </a:t>
            </a:r>
            <a:r>
              <a:rPr lang="en-IE" sz="1200" i="1" dirty="0">
                <a:solidFill>
                  <a:srgbClr val="333333"/>
                </a:solidFill>
                <a:effectLst/>
                <a:latin typeface="Lato" panose="020F0502020204030203" pitchFamily="34" charset="0"/>
                <a:ea typeface="Lato" panose="020F0502020204030203" pitchFamily="34" charset="0"/>
                <a:cs typeface="Lato" panose="020F0502020204030203" pitchFamily="34" charset="0"/>
                <a:hlinkClick r:id="rId6"/>
              </a:rPr>
              <a:t>EEA, 2015</a:t>
            </a:r>
            <a:r>
              <a:rPr lang="en-IE" sz="1200" i="1" dirty="0">
                <a:solidFill>
                  <a:srgbClr val="333333"/>
                </a:solidFill>
                <a:effectLst/>
                <a:latin typeface="Lato" panose="020F0502020204030203" pitchFamily="34" charset="0"/>
                <a:ea typeface="Lato" panose="020F0502020204030203" pitchFamily="34" charset="0"/>
                <a:cs typeface="Lato" panose="020F0502020204030203" pitchFamily="34" charset="0"/>
              </a:rPr>
              <a:t>)</a:t>
            </a:r>
            <a:endParaRPr lang="en-US" sz="1200" i="1" dirty="0">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1974A1DA-5FF8-18E0-BB49-0C7A3992FFF6}"/>
              </a:ext>
            </a:extLst>
          </p:cNvPr>
          <p:cNvSpPr txBox="1"/>
          <p:nvPr/>
        </p:nvSpPr>
        <p:spPr>
          <a:xfrm>
            <a:off x="82667" y="194396"/>
            <a:ext cx="11363419" cy="584775"/>
          </a:xfrm>
          <a:prstGeom prst="rect">
            <a:avLst/>
          </a:prstGeom>
          <a:noFill/>
        </p:spPr>
        <p:txBody>
          <a:bodyPr wrap="square" rtlCol="0">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Climate change impacts to temperature and precipitation</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134610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Trends in weather related disasters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a:extLst>
              <a:ext uri="{FF2B5EF4-FFF2-40B4-BE49-F238E27FC236}">
                <a16:creationId xmlns:a16="http://schemas.microsoft.com/office/drawing/2014/main" id="{84F1986B-63BA-33ED-CA20-5EC3B60F6A1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descr="Graphical user interface, application&#10;&#10;Description automatically generated with medium confidence">
            <a:extLst>
              <a:ext uri="{FF2B5EF4-FFF2-40B4-BE49-F238E27FC236}">
                <a16:creationId xmlns:a16="http://schemas.microsoft.com/office/drawing/2014/main" id="{F0F4ADA3-80CA-880D-A3BE-DC5EB84C8D16}"/>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tretch>
            <a:fillRect/>
          </a:stretch>
        </p:blipFill>
        <p:spPr>
          <a:xfrm>
            <a:off x="580384" y="1255734"/>
            <a:ext cx="6283839" cy="2242904"/>
          </a:xfrm>
          <a:prstGeom prst="rect">
            <a:avLst/>
          </a:prstGeom>
        </p:spPr>
      </p:pic>
      <p:pic>
        <p:nvPicPr>
          <p:cNvPr id="5" name="Picture 4">
            <a:extLst>
              <a:ext uri="{FF2B5EF4-FFF2-40B4-BE49-F238E27FC236}">
                <a16:creationId xmlns:a16="http://schemas.microsoft.com/office/drawing/2014/main" id="{E21D6D15-E99A-C6CD-9730-E28EBF83E471}"/>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265500" y="5772567"/>
            <a:ext cx="4913604" cy="239688"/>
          </a:xfrm>
          <a:prstGeom prst="rect">
            <a:avLst/>
          </a:prstGeom>
        </p:spPr>
      </p:pic>
      <p:pic>
        <p:nvPicPr>
          <p:cNvPr id="7" name="Picture 6" descr="Chart&#10;&#10;Description automatically generated with low confidence">
            <a:extLst>
              <a:ext uri="{FF2B5EF4-FFF2-40B4-BE49-F238E27FC236}">
                <a16:creationId xmlns:a16="http://schemas.microsoft.com/office/drawing/2014/main" id="{53758B81-2BBE-140E-3258-0489B29B8E43}"/>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25000"/>
                    </a14:imgEffect>
                  </a14:imgLayer>
                </a14:imgProps>
              </a:ext>
              <a:ext uri="{28A0092B-C50C-407E-A947-70E740481C1C}">
                <a14:useLocalDpi xmlns:a14="http://schemas.microsoft.com/office/drawing/2010/main"/>
              </a:ext>
            </a:extLst>
          </a:blip>
          <a:stretch>
            <a:fillRect/>
          </a:stretch>
        </p:blipFill>
        <p:spPr>
          <a:xfrm>
            <a:off x="506236" y="3538031"/>
            <a:ext cx="6432133" cy="2150223"/>
          </a:xfrm>
          <a:prstGeom prst="rect">
            <a:avLst/>
          </a:prstGeom>
        </p:spPr>
      </p:pic>
      <p:sp>
        <p:nvSpPr>
          <p:cNvPr id="9" name="TextBox 8">
            <a:extLst>
              <a:ext uri="{FF2B5EF4-FFF2-40B4-BE49-F238E27FC236}">
                <a16:creationId xmlns:a16="http://schemas.microsoft.com/office/drawing/2014/main" id="{0EB848E0-E4FE-931E-C12E-032432CDE53F}"/>
              </a:ext>
            </a:extLst>
          </p:cNvPr>
          <p:cNvSpPr txBox="1"/>
          <p:nvPr/>
        </p:nvSpPr>
        <p:spPr>
          <a:xfrm>
            <a:off x="1941421" y="1255734"/>
            <a:ext cx="3186112" cy="415498"/>
          </a:xfrm>
          <a:prstGeom prst="rect">
            <a:avLst/>
          </a:prstGeom>
          <a:solidFill>
            <a:schemeClr val="bg1"/>
          </a:solidFill>
        </p:spPr>
        <p:txBody>
          <a:bodyPr wrap="square" rtlCol="0">
            <a:spAutoFit/>
          </a:bodyPr>
          <a:lstStyle/>
          <a:p>
            <a:pPr algn="ctr"/>
            <a:r>
              <a:rPr lang="en-US" sz="1050" b="1" dirty="0"/>
              <a:t>Number of reported disasters (globally) </a:t>
            </a:r>
          </a:p>
          <a:p>
            <a:pPr algn="ctr"/>
            <a:r>
              <a:rPr lang="en-US" sz="1050" b="1" dirty="0"/>
              <a:t>Total = 11 072 </a:t>
            </a:r>
          </a:p>
        </p:txBody>
      </p:sp>
      <p:sp>
        <p:nvSpPr>
          <p:cNvPr id="11" name="TextBox 10">
            <a:extLst>
              <a:ext uri="{FF2B5EF4-FFF2-40B4-BE49-F238E27FC236}">
                <a16:creationId xmlns:a16="http://schemas.microsoft.com/office/drawing/2014/main" id="{4AF4F919-599E-3669-841F-5D1BE2FEA72F}"/>
              </a:ext>
            </a:extLst>
          </p:cNvPr>
          <p:cNvSpPr txBox="1"/>
          <p:nvPr/>
        </p:nvSpPr>
        <p:spPr>
          <a:xfrm>
            <a:off x="1941421" y="3538031"/>
            <a:ext cx="3186112" cy="415498"/>
          </a:xfrm>
          <a:prstGeom prst="rect">
            <a:avLst/>
          </a:prstGeom>
          <a:solidFill>
            <a:schemeClr val="bg1"/>
          </a:solidFill>
        </p:spPr>
        <p:txBody>
          <a:bodyPr wrap="square" rtlCol="0">
            <a:spAutoFit/>
          </a:bodyPr>
          <a:lstStyle/>
          <a:p>
            <a:pPr algn="ctr"/>
            <a:r>
              <a:rPr lang="en-US" sz="1050" b="1" dirty="0"/>
              <a:t>Number of reported deaths (globally) </a:t>
            </a:r>
          </a:p>
          <a:p>
            <a:pPr algn="ctr"/>
            <a:r>
              <a:rPr lang="en-US" sz="1050" b="1" dirty="0"/>
              <a:t>Total = 2 064 929</a:t>
            </a:r>
          </a:p>
        </p:txBody>
      </p:sp>
      <p:sp>
        <p:nvSpPr>
          <p:cNvPr id="12" name="Rectangle 11">
            <a:extLst>
              <a:ext uri="{FF2B5EF4-FFF2-40B4-BE49-F238E27FC236}">
                <a16:creationId xmlns:a16="http://schemas.microsoft.com/office/drawing/2014/main" id="{233A2709-2D1E-D52B-F516-45B1C109E7BE}"/>
              </a:ext>
            </a:extLst>
          </p:cNvPr>
          <p:cNvSpPr/>
          <p:nvPr/>
        </p:nvSpPr>
        <p:spPr>
          <a:xfrm>
            <a:off x="580383" y="1243754"/>
            <a:ext cx="6283839" cy="4885066"/>
          </a:xfrm>
          <a:prstGeom prst="rect">
            <a:avLst/>
          </a:prstGeom>
          <a:no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asellaDiTesto 5">
            <a:extLst>
              <a:ext uri="{FF2B5EF4-FFF2-40B4-BE49-F238E27FC236}">
                <a16:creationId xmlns:a16="http://schemas.microsoft.com/office/drawing/2014/main" id="{C68EB829-25F7-A022-AF94-753F1AE8F3A5}"/>
              </a:ext>
            </a:extLst>
          </p:cNvPr>
          <p:cNvSpPr txBox="1"/>
          <p:nvPr/>
        </p:nvSpPr>
        <p:spPr>
          <a:xfrm>
            <a:off x="10620193" y="6012255"/>
            <a:ext cx="11857055" cy="276999"/>
          </a:xfrm>
          <a:prstGeom prst="rect">
            <a:avLst/>
          </a:prstGeom>
          <a:noFill/>
        </p:spPr>
        <p:txBody>
          <a:bodyPr wrap="square" rtlCol="0">
            <a:spAutoFit/>
          </a:bodyPr>
          <a:lstStyle/>
          <a:p>
            <a:r>
              <a:rPr lang="it-IT" sz="1200" i="1" dirty="0">
                <a:latin typeface="Lato"/>
                <a:ea typeface="Lato"/>
                <a:cs typeface="Lato"/>
              </a:rPr>
              <a:t>Source: </a:t>
            </a:r>
            <a:r>
              <a:rPr lang="en-US" sz="1200" i="1" dirty="0">
                <a:latin typeface="Lato"/>
                <a:ea typeface="Lato"/>
                <a:cs typeface="Lato"/>
                <a:hlinkClick r:id="rId10"/>
              </a:rPr>
              <a:t>WMO (2021)</a:t>
            </a:r>
            <a:endParaRPr lang="it-IT" sz="1200" i="1" dirty="0">
              <a:latin typeface="Lato"/>
              <a:ea typeface="Lato"/>
              <a:cs typeface="Lato"/>
            </a:endParaRPr>
          </a:p>
        </p:txBody>
      </p:sp>
      <p:sp>
        <p:nvSpPr>
          <p:cNvPr id="14" name="Rectangle 13">
            <a:extLst>
              <a:ext uri="{FF2B5EF4-FFF2-40B4-BE49-F238E27FC236}">
                <a16:creationId xmlns:a16="http://schemas.microsoft.com/office/drawing/2014/main" id="{687F68F1-7EFB-607D-78C8-983D8BC48A3D}"/>
              </a:ext>
            </a:extLst>
          </p:cNvPr>
          <p:cNvSpPr/>
          <p:nvPr/>
        </p:nvSpPr>
        <p:spPr>
          <a:xfrm>
            <a:off x="7345555" y="1701128"/>
            <a:ext cx="4612525" cy="3970318"/>
          </a:xfrm>
          <a:prstGeom prst="rect">
            <a:avLst/>
          </a:prstGeom>
        </p:spPr>
        <p:txBody>
          <a:bodyPr wrap="square" lIns="91440" tIns="45720" rIns="91440" bIns="45720" anchor="t">
            <a:spAutoFit/>
          </a:bodyPr>
          <a:lstStyle/>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The number of weather - related disasters globally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have increased</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The numbers of reported deaths as a result of weather-related disasters globally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have decreased </a:t>
            </a:r>
          </a:p>
          <a:p>
            <a:pPr marL="285750" indent="-285750">
              <a:buClr>
                <a:srgbClr val="00A7E2"/>
              </a:buClr>
              <a:buFont typeface="Arial" panose="020B0604020202020204" pitchFamily="34" charset="0"/>
              <a:buChar char="•"/>
            </a:pPr>
            <a:endParaRPr lang="en-US" dirty="0">
              <a:solidFill>
                <a:schemeClr val="tx1">
                  <a:lumMod val="75000"/>
                  <a:lumOff val="25000"/>
                </a:schemeClr>
              </a:solidFill>
              <a:latin typeface="Lato"/>
              <a:ea typeface="Lato"/>
              <a:cs typeface="Lato"/>
            </a:endParaRPr>
          </a:p>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Changes are driven by climate change, more extreme weather and improved reporting, as well as disaster management and the implementation of early warning systems</a:t>
            </a:r>
          </a:p>
        </p:txBody>
      </p:sp>
    </p:spTree>
    <p:extLst>
      <p:ext uri="{BB962C8B-B14F-4D97-AF65-F5344CB8AC3E}">
        <p14:creationId xmlns:p14="http://schemas.microsoft.com/office/powerpoint/2010/main" val="2647323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Trends in weather-related disasters: economic loss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5" name="Rectangle 34">
            <a:extLst>
              <a:ext uri="{FF2B5EF4-FFF2-40B4-BE49-F238E27FC236}">
                <a16:creationId xmlns:a16="http://schemas.microsoft.com/office/drawing/2014/main" id="{1CD8CF06-7543-4D03-820D-43AC192DED37}"/>
              </a:ext>
            </a:extLst>
          </p:cNvPr>
          <p:cNvSpPr/>
          <p:nvPr/>
        </p:nvSpPr>
        <p:spPr>
          <a:xfrm>
            <a:off x="6945822" y="3373674"/>
            <a:ext cx="4507295" cy="2308324"/>
          </a:xfrm>
          <a:prstGeom prst="rect">
            <a:avLst/>
          </a:prstGeom>
        </p:spPr>
        <p:txBody>
          <a:bodyPr wrap="square">
            <a:spAutoFit/>
          </a:bodyPr>
          <a:lstStyle/>
          <a:p>
            <a:pPr marL="285750" indent="-285750">
              <a:buClr>
                <a:srgbClr val="00B0F0"/>
              </a:buClr>
              <a:buFont typeface="Arial" panose="020B0604020202020204" pitchFamily="34" charset="0"/>
              <a:buChar char="•"/>
            </a:pPr>
            <a:r>
              <a:rPr lang="en-GB"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Projections for Western European countries:</a:t>
            </a:r>
          </a:p>
          <a:p>
            <a:pPr marL="742950" lvl="1" indent="-285750">
              <a:buClr>
                <a:srgbClr val="00B0F0"/>
              </a:buClr>
              <a:buFont typeface="Arial" panose="020B0604020202020204" pitchFamily="34" charset="0"/>
              <a:buChar char="•"/>
            </a:pP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Between</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2011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to</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2040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losses caused by storms in the summer season is projected to increase by </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25% </a:t>
            </a:r>
            <a:r>
              <a:rPr lang="en-GB"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on average;</a:t>
            </a:r>
          </a:p>
          <a:p>
            <a:pPr marL="742950" lvl="1" indent="-285750">
              <a:buClr>
                <a:srgbClr val="00B0F0"/>
              </a:buClr>
              <a:buFont typeface="Arial" panose="020B0604020202020204" pitchFamily="34" charset="0"/>
              <a:buChar char="•"/>
            </a:pP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And between </a:t>
            </a:r>
            <a:r>
              <a:rPr lang="en-US" dirty="0">
                <a:solidFill>
                  <a:srgbClr val="23C0F1"/>
                </a:solidFill>
                <a:latin typeface="Lato" panose="020F0502020204030203" pitchFamily="34" charset="0"/>
                <a:ea typeface="Lato" panose="020F0502020204030203" pitchFamily="34" charset="0"/>
                <a:cs typeface="Lato" panose="020F0502020204030203" pitchFamily="34" charset="0"/>
              </a:rPr>
              <a:t>2041</a:t>
            </a:r>
            <a:r>
              <a:rPr lang="en-US" dirty="0">
                <a:solidFill>
                  <a:srgbClr val="556169"/>
                </a:solidFill>
                <a:latin typeface="Lato" panose="020F0502020204030203" pitchFamily="34" charset="0"/>
                <a:ea typeface="Lato" panose="020F0502020204030203" pitchFamily="34" charset="0"/>
                <a:cs typeface="Lato" panose="020F0502020204030203" pitchFamily="34" charset="0"/>
              </a:rPr>
              <a:t> </a:t>
            </a:r>
            <a:r>
              <a:rPr lang="en-US" dirty="0">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rPr>
              <a:t>to</a:t>
            </a:r>
            <a:r>
              <a:rPr lang="en-US" dirty="0">
                <a:solidFill>
                  <a:srgbClr val="556169"/>
                </a:solidFill>
                <a:latin typeface="Lato" panose="020F0502020204030203" pitchFamily="34" charset="0"/>
                <a:ea typeface="Lato" panose="020F0502020204030203" pitchFamily="34" charset="0"/>
                <a:cs typeface="Lato" panose="020F0502020204030203" pitchFamily="34" charset="0"/>
              </a:rPr>
              <a:t> </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2070 </a:t>
            </a:r>
            <a:r>
              <a:rPr lang="en-US" dirty="0">
                <a:latin typeface="Lato" panose="020F0502020204030203" pitchFamily="34" charset="0"/>
                <a:ea typeface="Lato" panose="020F0502020204030203" pitchFamily="34" charset="0"/>
                <a:cs typeface="Lato" panose="020F0502020204030203" pitchFamily="34" charset="0"/>
              </a:rPr>
              <a:t>by</a:t>
            </a:r>
            <a:r>
              <a:rPr lang="en-US" dirty="0">
                <a:solidFill>
                  <a:srgbClr val="00B0F0"/>
                </a:solidFill>
                <a:latin typeface="Lato" panose="020F0502020204030203" pitchFamily="34" charset="0"/>
                <a:ea typeface="Lato" panose="020F0502020204030203" pitchFamily="34" charset="0"/>
                <a:cs typeface="Lato" panose="020F0502020204030203" pitchFamily="34" charset="0"/>
              </a:rPr>
              <a:t> 61%</a:t>
            </a:r>
            <a:endParaRPr lang="en-GB" dirty="0">
              <a:solidFill>
                <a:srgbClr val="FF0000"/>
              </a:solidFill>
              <a:latin typeface="Lato" panose="020F0502020204030203" pitchFamily="34" charset="0"/>
              <a:ea typeface="Lato" panose="020F0502020204030203" pitchFamily="34" charset="0"/>
              <a:cs typeface="Lato" panose="020F0502020204030203" pitchFamily="34" charset="0"/>
            </a:endParaRPr>
          </a:p>
        </p:txBody>
      </p:sp>
      <p:sp>
        <p:nvSpPr>
          <p:cNvPr id="37" name="Rectangle 36">
            <a:extLst>
              <a:ext uri="{FF2B5EF4-FFF2-40B4-BE49-F238E27FC236}">
                <a16:creationId xmlns:a16="http://schemas.microsoft.com/office/drawing/2014/main" id="{9EE34D11-C2FD-4C9B-9346-5EDA61E3DCD3}"/>
              </a:ext>
            </a:extLst>
          </p:cNvPr>
          <p:cNvSpPr/>
          <p:nvPr/>
        </p:nvSpPr>
        <p:spPr>
          <a:xfrm>
            <a:off x="6945822" y="1597060"/>
            <a:ext cx="4612525" cy="1477328"/>
          </a:xfrm>
          <a:prstGeom prst="rect">
            <a:avLst/>
          </a:prstGeom>
        </p:spPr>
        <p:txBody>
          <a:bodyPr wrap="square" lIns="91440" tIns="45720" rIns="91440" bIns="45720" anchor="t">
            <a:spAutoFit/>
          </a:bodyPr>
          <a:lstStyle/>
          <a:p>
            <a:pPr marL="285750"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Weather - related disasters in the period </a:t>
            </a:r>
            <a:r>
              <a:rPr lang="en-US" dirty="0">
                <a:solidFill>
                  <a:srgbClr val="00B0F0"/>
                </a:solidFill>
                <a:latin typeface="Lato"/>
                <a:ea typeface="Lato"/>
                <a:cs typeface="Lato"/>
              </a:rPr>
              <a:t>1970 – 2019 </a:t>
            </a:r>
            <a:r>
              <a:rPr lang="en-US" dirty="0">
                <a:solidFill>
                  <a:schemeClr val="tx1">
                    <a:lumMod val="75000"/>
                    <a:lumOff val="25000"/>
                  </a:schemeClr>
                </a:solidFill>
                <a:latin typeface="Lato"/>
                <a:ea typeface="Lato"/>
                <a:cs typeface="Lato"/>
              </a:rPr>
              <a:t>caused overall losses of:</a:t>
            </a:r>
          </a:p>
          <a:p>
            <a:pPr marL="742950" lvl="1" indent="-285750">
              <a:buClr>
                <a:srgbClr val="00A7E2"/>
              </a:buClr>
              <a:buFont typeface="Arial" panose="020B0604020202020204" pitchFamily="34" charset="0"/>
              <a:buChar char="•"/>
            </a:pPr>
            <a:r>
              <a:rPr lang="en-US" dirty="0">
                <a:solidFill>
                  <a:schemeClr val="tx1">
                    <a:lumMod val="75000"/>
                    <a:lumOff val="25000"/>
                  </a:schemeClr>
                </a:solidFill>
                <a:latin typeface="Lato"/>
                <a:ea typeface="Lato"/>
                <a:cs typeface="Lato"/>
              </a:rPr>
              <a:t>Worldwide: </a:t>
            </a:r>
            <a:r>
              <a:rPr lang="en-US" dirty="0">
                <a:solidFill>
                  <a:srgbClr val="00B0F0"/>
                </a:solidFill>
                <a:latin typeface="Lato"/>
                <a:ea typeface="Lato"/>
                <a:cs typeface="Lato"/>
              </a:rPr>
              <a:t>US$ 3.6 trillion</a:t>
            </a:r>
          </a:p>
          <a:p>
            <a:pPr marL="742950" lvl="1" indent="-285750">
              <a:buClr>
                <a:srgbClr val="00A7E2"/>
              </a:buClr>
              <a:buFont typeface="Arial" panose="020B0604020202020204" pitchFamily="34" charset="0"/>
              <a:buChar char="•"/>
            </a:pPr>
            <a:r>
              <a:rPr lang="en-US" dirty="0">
                <a:latin typeface="Lato"/>
                <a:ea typeface="Lato"/>
                <a:cs typeface="Lato"/>
              </a:rPr>
              <a:t>Europe</a:t>
            </a:r>
            <a:r>
              <a:rPr lang="en-US" dirty="0">
                <a:solidFill>
                  <a:schemeClr val="tx1">
                    <a:lumMod val="75000"/>
                    <a:lumOff val="25000"/>
                  </a:schemeClr>
                </a:solidFill>
                <a:latin typeface="Lato"/>
                <a:ea typeface="Lato"/>
                <a:cs typeface="Lato"/>
              </a:rPr>
              <a:t>: </a:t>
            </a:r>
            <a:r>
              <a:rPr lang="en-US" dirty="0">
                <a:solidFill>
                  <a:srgbClr val="00B0F0"/>
                </a:solidFill>
                <a:latin typeface="Lato"/>
                <a:ea typeface="Lato"/>
                <a:cs typeface="Lato"/>
              </a:rPr>
              <a:t>US$ 467.5 billion</a:t>
            </a:r>
          </a:p>
          <a:p>
            <a:pPr lvl="1">
              <a:buClr>
                <a:srgbClr val="00A7E2"/>
              </a:buClr>
            </a:pPr>
            <a:endParaRPr lang="en-US" dirty="0">
              <a:latin typeface="Lato"/>
              <a:ea typeface="Lato"/>
              <a:cs typeface="Lato"/>
            </a:endParaRPr>
          </a:p>
        </p:txBody>
      </p:sp>
      <p:sp>
        <p:nvSpPr>
          <p:cNvPr id="17" name="TextBox 16">
            <a:extLst>
              <a:ext uri="{FF2B5EF4-FFF2-40B4-BE49-F238E27FC236}">
                <a16:creationId xmlns:a16="http://schemas.microsoft.com/office/drawing/2014/main" id="{84F1986B-63BA-33ED-CA20-5EC3B60F6A1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descr="Graphical user interface, application&#10;&#10;Description automatically generated">
            <a:extLst>
              <a:ext uri="{FF2B5EF4-FFF2-40B4-BE49-F238E27FC236}">
                <a16:creationId xmlns:a16="http://schemas.microsoft.com/office/drawing/2014/main" id="{73920D9E-681C-34C6-EF18-76E3D39843D3}"/>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a:ext>
            </a:extLst>
          </a:blip>
          <a:srcRect/>
          <a:stretch/>
        </p:blipFill>
        <p:spPr>
          <a:xfrm>
            <a:off x="532050" y="2511706"/>
            <a:ext cx="5823373" cy="2304801"/>
          </a:xfrm>
          <a:prstGeom prst="rect">
            <a:avLst/>
          </a:prstGeom>
          <a:ln w="15875">
            <a:solidFill>
              <a:srgbClr val="FF8400"/>
            </a:solidFill>
          </a:ln>
        </p:spPr>
      </p:pic>
      <p:sp>
        <p:nvSpPr>
          <p:cNvPr id="4" name="TextBox 3">
            <a:extLst>
              <a:ext uri="{FF2B5EF4-FFF2-40B4-BE49-F238E27FC236}">
                <a16:creationId xmlns:a16="http://schemas.microsoft.com/office/drawing/2014/main" id="{D40F02B3-A97A-5D0C-1B33-0F9A537C9B24}"/>
              </a:ext>
            </a:extLst>
          </p:cNvPr>
          <p:cNvSpPr txBox="1"/>
          <p:nvPr/>
        </p:nvSpPr>
        <p:spPr>
          <a:xfrm>
            <a:off x="1850680" y="2511706"/>
            <a:ext cx="3186112" cy="430887"/>
          </a:xfrm>
          <a:prstGeom prst="rect">
            <a:avLst/>
          </a:prstGeom>
          <a:solidFill>
            <a:schemeClr val="bg1"/>
          </a:solidFill>
        </p:spPr>
        <p:txBody>
          <a:bodyPr wrap="square" rtlCol="0">
            <a:spAutoFit/>
          </a:bodyPr>
          <a:lstStyle/>
          <a:p>
            <a:pPr algn="ctr"/>
            <a:r>
              <a:rPr lang="en-US" sz="1050" b="1" dirty="0"/>
              <a:t>Reported economic losses in US$ billion (globally) </a:t>
            </a:r>
          </a:p>
          <a:p>
            <a:pPr algn="ctr"/>
            <a:r>
              <a:rPr lang="en-US" sz="1050" b="1" dirty="0"/>
              <a:t>Total = US$3.6 trillion</a:t>
            </a:r>
          </a:p>
        </p:txBody>
      </p:sp>
      <p:sp>
        <p:nvSpPr>
          <p:cNvPr id="5" name="CasellaDiTesto 5">
            <a:extLst>
              <a:ext uri="{FF2B5EF4-FFF2-40B4-BE49-F238E27FC236}">
                <a16:creationId xmlns:a16="http://schemas.microsoft.com/office/drawing/2014/main" id="{0B1F73FA-AD5D-701E-E7C3-69A33F89EA5A}"/>
              </a:ext>
            </a:extLst>
          </p:cNvPr>
          <p:cNvSpPr txBox="1"/>
          <p:nvPr/>
        </p:nvSpPr>
        <p:spPr>
          <a:xfrm>
            <a:off x="9252083" y="6000962"/>
            <a:ext cx="11857055" cy="276999"/>
          </a:xfrm>
          <a:prstGeom prst="rect">
            <a:avLst/>
          </a:prstGeom>
          <a:noFill/>
        </p:spPr>
        <p:txBody>
          <a:bodyPr wrap="square" rtlCol="0">
            <a:spAutoFit/>
          </a:bodyPr>
          <a:lstStyle/>
          <a:p>
            <a:r>
              <a:rPr lang="it-IT" sz="1200" i="1" dirty="0">
                <a:latin typeface="Lato"/>
                <a:ea typeface="Lato"/>
                <a:cs typeface="Lato"/>
              </a:rPr>
              <a:t>Source: </a:t>
            </a:r>
            <a:r>
              <a:rPr lang="en-US" sz="1200" i="1" dirty="0">
                <a:latin typeface="Lato"/>
                <a:ea typeface="Lato"/>
                <a:cs typeface="Lato"/>
                <a:hlinkClick r:id="rId7"/>
              </a:rPr>
              <a:t>WMO (2021)</a:t>
            </a:r>
            <a:r>
              <a:rPr lang="en-US" sz="1200" i="1" dirty="0">
                <a:latin typeface="Lato"/>
                <a:ea typeface="Lato"/>
                <a:cs typeface="Lato"/>
              </a:rPr>
              <a:t>, </a:t>
            </a:r>
            <a:r>
              <a:rPr lang="en-US" sz="1200" i="1" dirty="0" err="1">
                <a:latin typeface="Lato"/>
                <a:ea typeface="Lato"/>
                <a:cs typeface="Lato"/>
                <a:hlinkClick r:id="rId8"/>
              </a:rPr>
              <a:t>Hoeppe</a:t>
            </a:r>
            <a:r>
              <a:rPr lang="en-US" sz="1200" i="1" dirty="0">
                <a:latin typeface="Lato"/>
                <a:ea typeface="Lato"/>
                <a:cs typeface="Lato"/>
                <a:hlinkClick r:id="rId8"/>
              </a:rPr>
              <a:t> et al. (2016)</a:t>
            </a:r>
            <a:endParaRPr lang="it-IT" sz="1200" i="1" dirty="0">
              <a:latin typeface="Lato"/>
              <a:ea typeface="Lato"/>
              <a:cs typeface="Lato"/>
            </a:endParaRPr>
          </a:p>
        </p:txBody>
      </p:sp>
    </p:spTree>
    <p:extLst>
      <p:ext uri="{BB962C8B-B14F-4D97-AF65-F5344CB8AC3E}">
        <p14:creationId xmlns:p14="http://schemas.microsoft.com/office/powerpoint/2010/main" val="402663471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1AA8B3D87ABDAA4C9BC49529F3A115E2" ma:contentTypeVersion="21" ma:contentTypeDescription="Creare un nuovo documento." ma:contentTypeScope="" ma:versionID="03d01055969ea9fa734ebba07cf7a495">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e52d16d5c7a8868e23eaec3f8f8ceaee"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Tag immagine"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Condiviso con dettagli"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2E4253-2E8F-44FD-A912-3F8E1551D177}">
  <ds:schemaRefs>
    <ds:schemaRef ds:uri="http://schemas.microsoft.com/sharepoint/v3/contenttype/forms"/>
  </ds:schemaRefs>
</ds:datastoreItem>
</file>

<file path=customXml/itemProps2.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37779143-630C-4EF1-97F7-DE9C4C939C3E}"/>
</file>

<file path=docProps/app.xml><?xml version="1.0" encoding="utf-8"?>
<Properties xmlns="http://schemas.openxmlformats.org/officeDocument/2006/extended-properties" xmlns:vt="http://schemas.openxmlformats.org/officeDocument/2006/docPropsVTypes">
  <Template>Office Theme</Template>
  <TotalTime>1057</TotalTime>
  <Words>4812</Words>
  <Application>Microsoft Macintosh PowerPoint</Application>
  <PresentationFormat>Widescreen</PresentationFormat>
  <Paragraphs>700</Paragraphs>
  <Slides>32</Slides>
  <Notes>31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Arial</vt:lpstr>
      <vt:lpstr>Arial,Sans-Serif</vt:lpstr>
      <vt:lpstr>Calibri</vt:lpstr>
      <vt:lpstr>Calibri Light</vt:lpstr>
      <vt:lpstr>Courier New</vt:lpstr>
      <vt:lpstr>Georgia</vt:lpstr>
      <vt:lpstr>Lato</vt:lpstr>
      <vt:lpstr>Segoe UI</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26</cp:revision>
  <dcterms:created xsi:type="dcterms:W3CDTF">2021-11-30T11:10:05Z</dcterms:created>
  <dcterms:modified xsi:type="dcterms:W3CDTF">2022-11-03T13:26:02Z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ies>
</file>